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90" r:id="rId3"/>
    <p:sldId id="323" r:id="rId4"/>
    <p:sldId id="329" r:id="rId5"/>
    <p:sldId id="330" r:id="rId6"/>
    <p:sldId id="331" r:id="rId7"/>
    <p:sldId id="332" r:id="rId8"/>
    <p:sldId id="333" r:id="rId9"/>
    <p:sldId id="334" r:id="rId10"/>
    <p:sldId id="335" r:id="rId11"/>
    <p:sldId id="337" r:id="rId12"/>
    <p:sldId id="336" r:id="rId13"/>
    <p:sldId id="338" r:id="rId14"/>
    <p:sldId id="339" r:id="rId15"/>
    <p:sldId id="349" r:id="rId16"/>
    <p:sldId id="340" r:id="rId17"/>
    <p:sldId id="341" r:id="rId18"/>
    <p:sldId id="342" r:id="rId19"/>
    <p:sldId id="343" r:id="rId20"/>
    <p:sldId id="348" r:id="rId21"/>
    <p:sldId id="344" r:id="rId22"/>
    <p:sldId id="346" r:id="rId23"/>
    <p:sldId id="347" r:id="rId24"/>
    <p:sldId id="350" r:id="rId25"/>
    <p:sldId id="352" r:id="rId26"/>
    <p:sldId id="353" r:id="rId27"/>
    <p:sldId id="354" r:id="rId28"/>
    <p:sldId id="355" r:id="rId29"/>
    <p:sldId id="351" r:id="rId30"/>
    <p:sldId id="359" r:id="rId31"/>
    <p:sldId id="360" r:id="rId32"/>
    <p:sldId id="361" r:id="rId33"/>
    <p:sldId id="356" r:id="rId34"/>
    <p:sldId id="358" r:id="rId35"/>
    <p:sldId id="373" r:id="rId36"/>
    <p:sldId id="357" r:id="rId37"/>
    <p:sldId id="375" r:id="rId38"/>
    <p:sldId id="362" r:id="rId39"/>
    <p:sldId id="363" r:id="rId40"/>
    <p:sldId id="364" r:id="rId41"/>
    <p:sldId id="365" r:id="rId42"/>
    <p:sldId id="366" r:id="rId43"/>
    <p:sldId id="367" r:id="rId44"/>
    <p:sldId id="368" r:id="rId45"/>
    <p:sldId id="379" r:id="rId46"/>
    <p:sldId id="378" r:id="rId47"/>
    <p:sldId id="380" r:id="rId48"/>
    <p:sldId id="369" r:id="rId49"/>
    <p:sldId id="370" r:id="rId50"/>
    <p:sldId id="371" r:id="rId51"/>
    <p:sldId id="372" r:id="rId52"/>
    <p:sldId id="374" r:id="rId53"/>
    <p:sldId id="377" r:id="rId54"/>
    <p:sldId id="376" r:id="rId55"/>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3"/>
    <p:restoredTop sz="96327"/>
  </p:normalViewPr>
  <p:slideViewPr>
    <p:cSldViewPr snapToGrid="0">
      <p:cViewPr varScale="1">
        <p:scale>
          <a:sx n="157" d="100"/>
          <a:sy n="157" d="100"/>
        </p:scale>
        <p:origin x="168"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554E3-525D-4201-99F5-2DC2CD23C4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A424DF5-2EB4-4E15-A397-C24BFA3BFBE7}">
      <dgm:prSet/>
      <dgm:spPr/>
      <dgm:t>
        <a:bodyPr/>
        <a:lstStyle/>
        <a:p>
          <a:pPr>
            <a:lnSpc>
              <a:spcPct val="100000"/>
            </a:lnSpc>
          </a:pPr>
          <a:r>
            <a:rPr lang="en-US" b="0" i="0"/>
            <a:t>A </a:t>
          </a:r>
          <a:r>
            <a:rPr lang="en-US" b="0" i="1"/>
            <a:t>directory</a:t>
          </a:r>
          <a:r>
            <a:rPr lang="en-US" b="0" i="0"/>
            <a:t> contains a list of names each name identifies either a single file or another directory.</a:t>
          </a:r>
          <a:endParaRPr lang="en-US"/>
        </a:p>
      </dgm:t>
    </dgm:pt>
    <dgm:pt modelId="{B2023883-B5EC-4CE9-85F1-1C0310405D17}" type="parTrans" cxnId="{36B0CA6F-30A3-49BC-BAB6-294898FE2DC9}">
      <dgm:prSet/>
      <dgm:spPr/>
      <dgm:t>
        <a:bodyPr/>
        <a:lstStyle/>
        <a:p>
          <a:endParaRPr lang="en-US"/>
        </a:p>
      </dgm:t>
    </dgm:pt>
    <dgm:pt modelId="{09785731-68A5-413B-A942-E9EB1074E359}" type="sibTrans" cxnId="{36B0CA6F-30A3-49BC-BAB6-294898FE2DC9}">
      <dgm:prSet/>
      <dgm:spPr/>
      <dgm:t>
        <a:bodyPr/>
        <a:lstStyle/>
        <a:p>
          <a:pPr>
            <a:lnSpc>
              <a:spcPct val="100000"/>
            </a:lnSpc>
          </a:pPr>
          <a:endParaRPr lang="en-US"/>
        </a:p>
      </dgm:t>
    </dgm:pt>
    <dgm:pt modelId="{A68D1B32-AFF0-4BEF-9271-F239198E84A5}">
      <dgm:prSet/>
      <dgm:spPr/>
      <dgm:t>
        <a:bodyPr/>
        <a:lstStyle/>
        <a:p>
          <a:pPr>
            <a:lnSpc>
              <a:spcPct val="100000"/>
            </a:lnSpc>
          </a:pPr>
          <a:r>
            <a:rPr lang="en-US" b="0" i="0"/>
            <a:t>A directory that is within a directory is said to be a sub-directory</a:t>
          </a:r>
          <a:r>
            <a:rPr lang="en-US"/>
            <a:t>.</a:t>
          </a:r>
        </a:p>
      </dgm:t>
    </dgm:pt>
    <dgm:pt modelId="{C9688B03-0A80-4D76-AD0D-8E23B6216FE2}" type="parTrans" cxnId="{C8CCCB20-C478-4FF7-800D-724BB5476F76}">
      <dgm:prSet/>
      <dgm:spPr/>
      <dgm:t>
        <a:bodyPr/>
        <a:lstStyle/>
        <a:p>
          <a:endParaRPr lang="en-US"/>
        </a:p>
      </dgm:t>
    </dgm:pt>
    <dgm:pt modelId="{EEBCED94-FED7-4499-9C77-77FAE8D761B1}" type="sibTrans" cxnId="{C8CCCB20-C478-4FF7-800D-724BB5476F76}">
      <dgm:prSet/>
      <dgm:spPr/>
      <dgm:t>
        <a:bodyPr/>
        <a:lstStyle/>
        <a:p>
          <a:pPr>
            <a:lnSpc>
              <a:spcPct val="100000"/>
            </a:lnSpc>
          </a:pPr>
          <a:endParaRPr lang="en-US"/>
        </a:p>
      </dgm:t>
    </dgm:pt>
    <dgm:pt modelId="{D8FCE077-DC89-4778-AFA0-FF82C5FB01E6}">
      <dgm:prSet/>
      <dgm:spPr/>
      <dgm:t>
        <a:bodyPr/>
        <a:lstStyle/>
        <a:p>
          <a:pPr>
            <a:lnSpc>
              <a:spcPct val="100000"/>
            </a:lnSpc>
          </a:pPr>
          <a:r>
            <a:rPr lang="en-US" b="0" i="0"/>
            <a:t>A UNIX user is allowed to create directories and files and name them as they see fit. This ability allows a user to flexibility organize their information in a way they like and makes sense to them.</a:t>
          </a:r>
          <a:endParaRPr lang="en-US"/>
        </a:p>
      </dgm:t>
    </dgm:pt>
    <dgm:pt modelId="{8DA3F0C8-23EB-416F-9B8F-4FBC04D7750D}" type="parTrans" cxnId="{BCB06B19-DB1C-4A16-99AC-0D98B7D5D662}">
      <dgm:prSet/>
      <dgm:spPr/>
      <dgm:t>
        <a:bodyPr/>
        <a:lstStyle/>
        <a:p>
          <a:endParaRPr lang="en-US"/>
        </a:p>
      </dgm:t>
    </dgm:pt>
    <dgm:pt modelId="{E1042E3C-5D8B-4A00-A2EE-D0CBB8168344}" type="sibTrans" cxnId="{BCB06B19-DB1C-4A16-99AC-0D98B7D5D662}">
      <dgm:prSet/>
      <dgm:spPr/>
      <dgm:t>
        <a:bodyPr/>
        <a:lstStyle/>
        <a:p>
          <a:endParaRPr lang="en-US"/>
        </a:p>
      </dgm:t>
    </dgm:pt>
    <dgm:pt modelId="{BB2CD4C5-A704-45A1-981D-841216A9CB09}" type="pres">
      <dgm:prSet presAssocID="{FE7554E3-525D-4201-99F5-2DC2CD23C459}" presName="root" presStyleCnt="0">
        <dgm:presLayoutVars>
          <dgm:dir/>
          <dgm:resizeHandles val="exact"/>
        </dgm:presLayoutVars>
      </dgm:prSet>
      <dgm:spPr/>
    </dgm:pt>
    <dgm:pt modelId="{E1DC4BB5-50DF-4E25-B6A2-815C6D84EEE5}" type="pres">
      <dgm:prSet presAssocID="{FE7554E3-525D-4201-99F5-2DC2CD23C459}" presName="container" presStyleCnt="0">
        <dgm:presLayoutVars>
          <dgm:dir/>
          <dgm:resizeHandles val="exact"/>
        </dgm:presLayoutVars>
      </dgm:prSet>
      <dgm:spPr/>
    </dgm:pt>
    <dgm:pt modelId="{43FE63B0-0D22-4F0C-B571-AD245AE0CD31}" type="pres">
      <dgm:prSet presAssocID="{AA424DF5-2EB4-4E15-A397-C24BFA3BFBE7}" presName="compNode" presStyleCnt="0"/>
      <dgm:spPr/>
    </dgm:pt>
    <dgm:pt modelId="{3669059D-D440-4477-A29B-3A494F9B82AC}" type="pres">
      <dgm:prSet presAssocID="{AA424DF5-2EB4-4E15-A397-C24BFA3BFBE7}" presName="iconBgRect" presStyleLbl="bgShp" presStyleIdx="0" presStyleCnt="3"/>
      <dgm:spPr/>
    </dgm:pt>
    <dgm:pt modelId="{BD5035C5-E930-428C-BF12-6DCEF1841C34}" type="pres">
      <dgm:prSet presAssocID="{AA424DF5-2EB4-4E15-A397-C24BFA3BFB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43E3B44E-AF25-4246-B102-67F052BCA104}" type="pres">
      <dgm:prSet presAssocID="{AA424DF5-2EB4-4E15-A397-C24BFA3BFBE7}" presName="spaceRect" presStyleCnt="0"/>
      <dgm:spPr/>
    </dgm:pt>
    <dgm:pt modelId="{2A64FD0F-C08B-4519-9824-DDE5DA6AA055}" type="pres">
      <dgm:prSet presAssocID="{AA424DF5-2EB4-4E15-A397-C24BFA3BFBE7}" presName="textRect" presStyleLbl="revTx" presStyleIdx="0" presStyleCnt="3">
        <dgm:presLayoutVars>
          <dgm:chMax val="1"/>
          <dgm:chPref val="1"/>
        </dgm:presLayoutVars>
      </dgm:prSet>
      <dgm:spPr/>
    </dgm:pt>
    <dgm:pt modelId="{5D34CF60-967C-40C5-A63C-4FC19A6B078C}" type="pres">
      <dgm:prSet presAssocID="{09785731-68A5-413B-A942-E9EB1074E359}" presName="sibTrans" presStyleLbl="sibTrans2D1" presStyleIdx="0" presStyleCnt="0"/>
      <dgm:spPr/>
    </dgm:pt>
    <dgm:pt modelId="{A0F6D02F-AE1C-4324-A7F9-E4948E13042F}" type="pres">
      <dgm:prSet presAssocID="{A68D1B32-AFF0-4BEF-9271-F239198E84A5}" presName="compNode" presStyleCnt="0"/>
      <dgm:spPr/>
    </dgm:pt>
    <dgm:pt modelId="{A20FD613-1189-4885-B47B-856128F27C30}" type="pres">
      <dgm:prSet presAssocID="{A68D1B32-AFF0-4BEF-9271-F239198E84A5}" presName="iconBgRect" presStyleLbl="bgShp" presStyleIdx="1" presStyleCnt="3"/>
      <dgm:spPr/>
    </dgm:pt>
    <dgm:pt modelId="{F904BDAC-2DA2-4D6A-95C8-B9640045375B}" type="pres">
      <dgm:prSet presAssocID="{A68D1B32-AFF0-4BEF-9271-F239198E84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86BEE934-7C44-4743-8B4C-FFCADD45A76C}" type="pres">
      <dgm:prSet presAssocID="{A68D1B32-AFF0-4BEF-9271-F239198E84A5}" presName="spaceRect" presStyleCnt="0"/>
      <dgm:spPr/>
    </dgm:pt>
    <dgm:pt modelId="{B1A7CDCE-5DD7-41A6-836C-8D044C66C734}" type="pres">
      <dgm:prSet presAssocID="{A68D1B32-AFF0-4BEF-9271-F239198E84A5}" presName="textRect" presStyleLbl="revTx" presStyleIdx="1" presStyleCnt="3">
        <dgm:presLayoutVars>
          <dgm:chMax val="1"/>
          <dgm:chPref val="1"/>
        </dgm:presLayoutVars>
      </dgm:prSet>
      <dgm:spPr/>
    </dgm:pt>
    <dgm:pt modelId="{E64B1971-287A-4AE6-8086-D340858A81CA}" type="pres">
      <dgm:prSet presAssocID="{EEBCED94-FED7-4499-9C77-77FAE8D761B1}" presName="sibTrans" presStyleLbl="sibTrans2D1" presStyleIdx="0" presStyleCnt="0"/>
      <dgm:spPr/>
    </dgm:pt>
    <dgm:pt modelId="{7C340B9E-D56A-484B-AB20-3234B6D5059C}" type="pres">
      <dgm:prSet presAssocID="{D8FCE077-DC89-4778-AFA0-FF82C5FB01E6}" presName="compNode" presStyleCnt="0"/>
      <dgm:spPr/>
    </dgm:pt>
    <dgm:pt modelId="{FAD3F64F-1199-4378-99C7-EFC2E1EB44FA}" type="pres">
      <dgm:prSet presAssocID="{D8FCE077-DC89-4778-AFA0-FF82C5FB01E6}" presName="iconBgRect" presStyleLbl="bgShp" presStyleIdx="2" presStyleCnt="3"/>
      <dgm:spPr/>
    </dgm:pt>
    <dgm:pt modelId="{92F0402B-88FE-471E-A884-16D866D327ED}" type="pres">
      <dgm:prSet presAssocID="{D8FCE077-DC89-4778-AFA0-FF82C5FB01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B8E6B867-4115-4415-8C5E-781E648DC62C}" type="pres">
      <dgm:prSet presAssocID="{D8FCE077-DC89-4778-AFA0-FF82C5FB01E6}" presName="spaceRect" presStyleCnt="0"/>
      <dgm:spPr/>
    </dgm:pt>
    <dgm:pt modelId="{A9EAB1C5-41EB-40F4-BCD7-21096F60E29C}" type="pres">
      <dgm:prSet presAssocID="{D8FCE077-DC89-4778-AFA0-FF82C5FB01E6}" presName="textRect" presStyleLbl="revTx" presStyleIdx="2" presStyleCnt="3">
        <dgm:presLayoutVars>
          <dgm:chMax val="1"/>
          <dgm:chPref val="1"/>
        </dgm:presLayoutVars>
      </dgm:prSet>
      <dgm:spPr/>
    </dgm:pt>
  </dgm:ptLst>
  <dgm:cxnLst>
    <dgm:cxn modelId="{BCB06B19-DB1C-4A16-99AC-0D98B7D5D662}" srcId="{FE7554E3-525D-4201-99F5-2DC2CD23C459}" destId="{D8FCE077-DC89-4778-AFA0-FF82C5FB01E6}" srcOrd="2" destOrd="0" parTransId="{8DA3F0C8-23EB-416F-9B8F-4FBC04D7750D}" sibTransId="{E1042E3C-5D8B-4A00-A2EE-D0CBB8168344}"/>
    <dgm:cxn modelId="{C8CCCB20-C478-4FF7-800D-724BB5476F76}" srcId="{FE7554E3-525D-4201-99F5-2DC2CD23C459}" destId="{A68D1B32-AFF0-4BEF-9271-F239198E84A5}" srcOrd="1" destOrd="0" parTransId="{C9688B03-0A80-4D76-AD0D-8E23B6216FE2}" sibTransId="{EEBCED94-FED7-4499-9C77-77FAE8D761B1}"/>
    <dgm:cxn modelId="{0A556C24-799B-4ED0-B94F-28859B9F94F2}" type="presOf" srcId="{AA424DF5-2EB4-4E15-A397-C24BFA3BFBE7}" destId="{2A64FD0F-C08B-4519-9824-DDE5DA6AA055}" srcOrd="0" destOrd="0" presId="urn:microsoft.com/office/officeart/2018/2/layout/IconCircleList"/>
    <dgm:cxn modelId="{B9994836-96AD-433B-BC7B-1D631FFC5CC4}" type="presOf" srcId="{09785731-68A5-413B-A942-E9EB1074E359}" destId="{5D34CF60-967C-40C5-A63C-4FC19A6B078C}" srcOrd="0" destOrd="0" presId="urn:microsoft.com/office/officeart/2018/2/layout/IconCircleList"/>
    <dgm:cxn modelId="{36B0CA6F-30A3-49BC-BAB6-294898FE2DC9}" srcId="{FE7554E3-525D-4201-99F5-2DC2CD23C459}" destId="{AA424DF5-2EB4-4E15-A397-C24BFA3BFBE7}" srcOrd="0" destOrd="0" parTransId="{B2023883-B5EC-4CE9-85F1-1C0310405D17}" sibTransId="{09785731-68A5-413B-A942-E9EB1074E359}"/>
    <dgm:cxn modelId="{26C3CB73-7A9D-464D-8671-5B976565CF29}" type="presOf" srcId="{EEBCED94-FED7-4499-9C77-77FAE8D761B1}" destId="{E64B1971-287A-4AE6-8086-D340858A81CA}" srcOrd="0" destOrd="0" presId="urn:microsoft.com/office/officeart/2018/2/layout/IconCircleList"/>
    <dgm:cxn modelId="{0EA9618F-0DA7-4E27-8CB2-78A0F2ED5ECE}" type="presOf" srcId="{A68D1B32-AFF0-4BEF-9271-F239198E84A5}" destId="{B1A7CDCE-5DD7-41A6-836C-8D044C66C734}" srcOrd="0" destOrd="0" presId="urn:microsoft.com/office/officeart/2018/2/layout/IconCircleList"/>
    <dgm:cxn modelId="{347CF89D-0794-423A-84AF-4B0F2B9F3830}" type="presOf" srcId="{D8FCE077-DC89-4778-AFA0-FF82C5FB01E6}" destId="{A9EAB1C5-41EB-40F4-BCD7-21096F60E29C}" srcOrd="0" destOrd="0" presId="urn:microsoft.com/office/officeart/2018/2/layout/IconCircleList"/>
    <dgm:cxn modelId="{7015DEFC-57FC-4B50-B0DC-35DD1CA7AAA6}" type="presOf" srcId="{FE7554E3-525D-4201-99F5-2DC2CD23C459}" destId="{BB2CD4C5-A704-45A1-981D-841216A9CB09}" srcOrd="0" destOrd="0" presId="urn:microsoft.com/office/officeart/2018/2/layout/IconCircleList"/>
    <dgm:cxn modelId="{71670A8C-05F8-4E9A-9A0A-56D70B7A563C}" type="presParOf" srcId="{BB2CD4C5-A704-45A1-981D-841216A9CB09}" destId="{E1DC4BB5-50DF-4E25-B6A2-815C6D84EEE5}" srcOrd="0" destOrd="0" presId="urn:microsoft.com/office/officeart/2018/2/layout/IconCircleList"/>
    <dgm:cxn modelId="{21C38813-B9A8-4477-A5F5-9942BCD977F5}" type="presParOf" srcId="{E1DC4BB5-50DF-4E25-B6A2-815C6D84EEE5}" destId="{43FE63B0-0D22-4F0C-B571-AD245AE0CD31}" srcOrd="0" destOrd="0" presId="urn:microsoft.com/office/officeart/2018/2/layout/IconCircleList"/>
    <dgm:cxn modelId="{A425F225-5673-49A6-B88D-51389A00E2EC}" type="presParOf" srcId="{43FE63B0-0D22-4F0C-B571-AD245AE0CD31}" destId="{3669059D-D440-4477-A29B-3A494F9B82AC}" srcOrd="0" destOrd="0" presId="urn:microsoft.com/office/officeart/2018/2/layout/IconCircleList"/>
    <dgm:cxn modelId="{89882219-314F-4979-99BF-75E6E5ECFD62}" type="presParOf" srcId="{43FE63B0-0D22-4F0C-B571-AD245AE0CD31}" destId="{BD5035C5-E930-428C-BF12-6DCEF1841C34}" srcOrd="1" destOrd="0" presId="urn:microsoft.com/office/officeart/2018/2/layout/IconCircleList"/>
    <dgm:cxn modelId="{26DB7DFB-9B55-45A7-9CAA-09D6C689BF8E}" type="presParOf" srcId="{43FE63B0-0D22-4F0C-B571-AD245AE0CD31}" destId="{43E3B44E-AF25-4246-B102-67F052BCA104}" srcOrd="2" destOrd="0" presId="urn:microsoft.com/office/officeart/2018/2/layout/IconCircleList"/>
    <dgm:cxn modelId="{87600A09-CDC2-4513-B156-FB36D5D989E0}" type="presParOf" srcId="{43FE63B0-0D22-4F0C-B571-AD245AE0CD31}" destId="{2A64FD0F-C08B-4519-9824-DDE5DA6AA055}" srcOrd="3" destOrd="0" presId="urn:microsoft.com/office/officeart/2018/2/layout/IconCircleList"/>
    <dgm:cxn modelId="{2B354178-B2AC-4695-9BCC-43F2765C5764}" type="presParOf" srcId="{E1DC4BB5-50DF-4E25-B6A2-815C6D84EEE5}" destId="{5D34CF60-967C-40C5-A63C-4FC19A6B078C}" srcOrd="1" destOrd="0" presId="urn:microsoft.com/office/officeart/2018/2/layout/IconCircleList"/>
    <dgm:cxn modelId="{64810B6A-7F26-45C5-BD68-31E35E933933}" type="presParOf" srcId="{E1DC4BB5-50DF-4E25-B6A2-815C6D84EEE5}" destId="{A0F6D02F-AE1C-4324-A7F9-E4948E13042F}" srcOrd="2" destOrd="0" presId="urn:microsoft.com/office/officeart/2018/2/layout/IconCircleList"/>
    <dgm:cxn modelId="{4861616E-CB53-4D8E-B506-DCA414CF9392}" type="presParOf" srcId="{A0F6D02F-AE1C-4324-A7F9-E4948E13042F}" destId="{A20FD613-1189-4885-B47B-856128F27C30}" srcOrd="0" destOrd="0" presId="urn:microsoft.com/office/officeart/2018/2/layout/IconCircleList"/>
    <dgm:cxn modelId="{EC00BB40-8101-4490-9025-ABB7CC24BFEA}" type="presParOf" srcId="{A0F6D02F-AE1C-4324-A7F9-E4948E13042F}" destId="{F904BDAC-2DA2-4D6A-95C8-B9640045375B}" srcOrd="1" destOrd="0" presId="urn:microsoft.com/office/officeart/2018/2/layout/IconCircleList"/>
    <dgm:cxn modelId="{DA2A7DDB-C017-4E31-AF63-82A1D72778A4}" type="presParOf" srcId="{A0F6D02F-AE1C-4324-A7F9-E4948E13042F}" destId="{86BEE934-7C44-4743-8B4C-FFCADD45A76C}" srcOrd="2" destOrd="0" presId="urn:microsoft.com/office/officeart/2018/2/layout/IconCircleList"/>
    <dgm:cxn modelId="{23C5CE36-CA15-41B1-B55F-49938449A4F5}" type="presParOf" srcId="{A0F6D02F-AE1C-4324-A7F9-E4948E13042F}" destId="{B1A7CDCE-5DD7-41A6-836C-8D044C66C734}" srcOrd="3" destOrd="0" presId="urn:microsoft.com/office/officeart/2018/2/layout/IconCircleList"/>
    <dgm:cxn modelId="{E7AD6D65-82F7-46EE-B4D4-26063BB5FAFB}" type="presParOf" srcId="{E1DC4BB5-50DF-4E25-B6A2-815C6D84EEE5}" destId="{E64B1971-287A-4AE6-8086-D340858A81CA}" srcOrd="3" destOrd="0" presId="urn:microsoft.com/office/officeart/2018/2/layout/IconCircleList"/>
    <dgm:cxn modelId="{CAA9D2AD-26FE-42A5-A489-B049DDBAE0E8}" type="presParOf" srcId="{E1DC4BB5-50DF-4E25-B6A2-815C6D84EEE5}" destId="{7C340B9E-D56A-484B-AB20-3234B6D5059C}" srcOrd="4" destOrd="0" presId="urn:microsoft.com/office/officeart/2018/2/layout/IconCircleList"/>
    <dgm:cxn modelId="{10899928-7063-45F0-8F0D-0A7CB5EC6331}" type="presParOf" srcId="{7C340B9E-D56A-484B-AB20-3234B6D5059C}" destId="{FAD3F64F-1199-4378-99C7-EFC2E1EB44FA}" srcOrd="0" destOrd="0" presId="urn:microsoft.com/office/officeart/2018/2/layout/IconCircleList"/>
    <dgm:cxn modelId="{FF06419A-EEA3-4CA1-AF14-CAD3C3CEA43B}" type="presParOf" srcId="{7C340B9E-D56A-484B-AB20-3234B6D5059C}" destId="{92F0402B-88FE-471E-A884-16D866D327ED}" srcOrd="1" destOrd="0" presId="urn:microsoft.com/office/officeart/2018/2/layout/IconCircleList"/>
    <dgm:cxn modelId="{2B3110F6-2680-4561-AB7E-5EEE7DE0313E}" type="presParOf" srcId="{7C340B9E-D56A-484B-AB20-3234B6D5059C}" destId="{B8E6B867-4115-4415-8C5E-781E648DC62C}" srcOrd="2" destOrd="0" presId="urn:microsoft.com/office/officeart/2018/2/layout/IconCircleList"/>
    <dgm:cxn modelId="{F181C6E5-E303-4990-8BBD-50D58DE26C4D}" type="presParOf" srcId="{7C340B9E-D56A-484B-AB20-3234B6D5059C}" destId="{A9EAB1C5-41EB-40F4-BCD7-21096F60E29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9059D-D440-4477-A29B-3A494F9B82AC}">
      <dsp:nvSpPr>
        <dsp:cNvPr id="0" name=""/>
        <dsp:cNvSpPr/>
      </dsp:nvSpPr>
      <dsp:spPr>
        <a:xfrm>
          <a:off x="1705328" y="534726"/>
          <a:ext cx="684872" cy="6848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035C5-E930-428C-BF12-6DCEF1841C34}">
      <dsp:nvSpPr>
        <dsp:cNvPr id="0" name=""/>
        <dsp:cNvSpPr/>
      </dsp:nvSpPr>
      <dsp:spPr>
        <a:xfrm>
          <a:off x="1849152" y="678549"/>
          <a:ext cx="397226" cy="397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4FD0F-C08B-4519-9824-DDE5DA6AA055}">
      <dsp:nvSpPr>
        <dsp:cNvPr id="0" name=""/>
        <dsp:cNvSpPr/>
      </dsp:nvSpPr>
      <dsp:spPr>
        <a:xfrm>
          <a:off x="2536959" y="534726"/>
          <a:ext cx="1614342" cy="684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 </a:t>
          </a:r>
          <a:r>
            <a:rPr lang="en-US" sz="1100" b="0" i="1" kern="1200"/>
            <a:t>directory</a:t>
          </a:r>
          <a:r>
            <a:rPr lang="en-US" sz="1100" b="0" i="0" kern="1200"/>
            <a:t> contains a list of names each name identifies either a single file or another directory.</a:t>
          </a:r>
          <a:endParaRPr lang="en-US" sz="1100" kern="1200"/>
        </a:p>
      </dsp:txBody>
      <dsp:txXfrm>
        <a:off x="2536959" y="534726"/>
        <a:ext cx="1614342" cy="684872"/>
      </dsp:txXfrm>
    </dsp:sp>
    <dsp:sp modelId="{A20FD613-1189-4885-B47B-856128F27C30}">
      <dsp:nvSpPr>
        <dsp:cNvPr id="0" name=""/>
        <dsp:cNvSpPr/>
      </dsp:nvSpPr>
      <dsp:spPr>
        <a:xfrm>
          <a:off x="4432589" y="534726"/>
          <a:ext cx="684872" cy="6848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04BDAC-2DA2-4D6A-95C8-B9640045375B}">
      <dsp:nvSpPr>
        <dsp:cNvPr id="0" name=""/>
        <dsp:cNvSpPr/>
      </dsp:nvSpPr>
      <dsp:spPr>
        <a:xfrm>
          <a:off x="4576412" y="678549"/>
          <a:ext cx="397226" cy="397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7CDCE-5DD7-41A6-836C-8D044C66C734}">
      <dsp:nvSpPr>
        <dsp:cNvPr id="0" name=""/>
        <dsp:cNvSpPr/>
      </dsp:nvSpPr>
      <dsp:spPr>
        <a:xfrm>
          <a:off x="5264220" y="534726"/>
          <a:ext cx="1614342" cy="684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 directory that is within a directory is said to be a sub-directory</a:t>
          </a:r>
          <a:r>
            <a:rPr lang="en-US" sz="1100" kern="1200"/>
            <a:t>.</a:t>
          </a:r>
        </a:p>
      </dsp:txBody>
      <dsp:txXfrm>
        <a:off x="5264220" y="534726"/>
        <a:ext cx="1614342" cy="684872"/>
      </dsp:txXfrm>
    </dsp:sp>
    <dsp:sp modelId="{FAD3F64F-1199-4378-99C7-EFC2E1EB44FA}">
      <dsp:nvSpPr>
        <dsp:cNvPr id="0" name=""/>
        <dsp:cNvSpPr/>
      </dsp:nvSpPr>
      <dsp:spPr>
        <a:xfrm>
          <a:off x="7159849" y="534726"/>
          <a:ext cx="684872" cy="6848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0402B-88FE-471E-A884-16D866D327ED}">
      <dsp:nvSpPr>
        <dsp:cNvPr id="0" name=""/>
        <dsp:cNvSpPr/>
      </dsp:nvSpPr>
      <dsp:spPr>
        <a:xfrm>
          <a:off x="7303672" y="678549"/>
          <a:ext cx="397226" cy="397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AB1C5-41EB-40F4-BCD7-21096F60E29C}">
      <dsp:nvSpPr>
        <dsp:cNvPr id="0" name=""/>
        <dsp:cNvSpPr/>
      </dsp:nvSpPr>
      <dsp:spPr>
        <a:xfrm>
          <a:off x="7991480" y="534726"/>
          <a:ext cx="1614342" cy="684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 UNIX user is allowed to create directories and files and name them as they see fit. This ability allows a user to flexibility organize their information in a way they like and makes sense to them.</a:t>
          </a:r>
          <a:endParaRPr lang="en-US" sz="1100" kern="1200"/>
        </a:p>
      </dsp:txBody>
      <dsp:txXfrm>
        <a:off x="7991480" y="534726"/>
        <a:ext cx="1614342" cy="6848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3C274-C297-7E47-B858-03C3B841544F}" type="datetimeFigureOut">
              <a:rPr lang="en-KE" smtClean="0"/>
              <a:t>10/02/2023</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676D1-CE6D-6B48-805B-B04F4BF2C6DC}" type="slidenum">
              <a:rPr lang="en-KE" smtClean="0"/>
              <a:t>‹#›</a:t>
            </a:fld>
            <a:endParaRPr lang="en-KE"/>
          </a:p>
        </p:txBody>
      </p:sp>
    </p:spTree>
    <p:extLst>
      <p:ext uri="{BB962C8B-B14F-4D97-AF65-F5344CB8AC3E}">
        <p14:creationId xmlns:p14="http://schemas.microsoft.com/office/powerpoint/2010/main" val="175918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5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725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94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757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19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891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586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54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71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1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057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90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008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47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664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61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151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04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312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05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89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02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779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55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754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054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460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450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708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057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864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531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40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83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7533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40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8164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000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57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229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7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196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690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23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01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495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310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95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97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00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151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26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46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E356-396E-0E58-1224-7D485BEBEA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A5B0CB48-7942-1C08-34F7-F83B42C1F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EB5B2829-553F-94F3-8F5C-EF2D3CA8B765}"/>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3FB3CC53-CA52-9C43-2B5F-9CE0E150E86B}"/>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44C74DFE-8D62-AEAA-E9FF-083E9EC5B3F0}"/>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17733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AA6E-6805-0D8A-2D91-3B0D674AC77D}"/>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DEC519C2-FAE2-6A14-3800-F8DE97931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31C4D9EE-B907-3090-C78C-26C25B42E2EC}"/>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C2579651-5986-B1A3-52E8-214B6AD244CA}"/>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BB4E37F-6BB1-BB12-D4BB-BA933F789B8A}"/>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296665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E18F3-3622-2D11-F62F-4AA7D1CC37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542B5181-7B54-4B45-84AA-CFE251F2F6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199990E2-6B39-C298-8559-D459EDF23EB7}"/>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A49F8F35-C9E4-A402-0E46-85E911027646}"/>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94285E2-7BFF-0BE5-7E27-1C22C7E9EC35}"/>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1356628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tandard no images">
  <p:cSld name="CONTENT Standard no images">
    <p:spTree>
      <p:nvGrpSpPr>
        <p:cNvPr id="1" name="Shape 24"/>
        <p:cNvGrpSpPr/>
        <p:nvPr/>
      </p:nvGrpSpPr>
      <p:grpSpPr>
        <a:xfrm>
          <a:off x="0" y="0"/>
          <a:ext cx="0" cy="0"/>
          <a:chOff x="0" y="0"/>
          <a:chExt cx="0" cy="0"/>
        </a:xfrm>
      </p:grpSpPr>
      <p:sp>
        <p:nvSpPr>
          <p:cNvPr id="25" name="Google Shape;25;p1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26" name="Google Shape;26;p13"/>
          <p:cNvGrpSpPr/>
          <p:nvPr/>
        </p:nvGrpSpPr>
        <p:grpSpPr>
          <a:xfrm>
            <a:off x="0" y="6813550"/>
            <a:ext cx="12192000" cy="50800"/>
            <a:chOff x="0" y="6813551"/>
            <a:chExt cx="12192000" cy="50800"/>
          </a:xfrm>
        </p:grpSpPr>
        <p:sp>
          <p:nvSpPr>
            <p:cNvPr id="27" name="Google Shape;27;p1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 name="Google Shape;28;p1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 name="Google Shape;29;p1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1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1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1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4" name="Google Shape;34;p1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35" name="Google Shape;35;p13"/>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36" name="Google Shape;36;p13"/>
          <p:cNvSpPr txBox="1">
            <a:spLocks noGrp="1"/>
          </p:cNvSpPr>
          <p:nvPr>
            <p:ph type="title"/>
          </p:nvPr>
        </p:nvSpPr>
        <p:spPr>
          <a:xfrm>
            <a:off x="599965" y="427831"/>
            <a:ext cx="109728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 name="Google Shape;37;p13"/>
          <p:cNvSpPr txBox="1">
            <a:spLocks noGrp="1"/>
          </p:cNvSpPr>
          <p:nvPr>
            <p:ph type="body" idx="1"/>
          </p:nvPr>
        </p:nvSpPr>
        <p:spPr>
          <a:xfrm>
            <a:off x="609600" y="1601969"/>
            <a:ext cx="109728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9830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FORM with color line at bottom">
  <p:cSld name="FREEFORM with color line at bottom">
    <p:spTree>
      <p:nvGrpSpPr>
        <p:cNvPr id="1" name="Shape 38"/>
        <p:cNvGrpSpPr/>
        <p:nvPr/>
      </p:nvGrpSpPr>
      <p:grpSpPr>
        <a:xfrm>
          <a:off x="0" y="0"/>
          <a:ext cx="0" cy="0"/>
          <a:chOff x="0" y="0"/>
          <a:chExt cx="0" cy="0"/>
        </a:xfrm>
      </p:grpSpPr>
      <p:sp>
        <p:nvSpPr>
          <p:cNvPr id="39" name="Google Shape;39;p1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40" name="Google Shape;40;p14"/>
          <p:cNvGrpSpPr/>
          <p:nvPr/>
        </p:nvGrpSpPr>
        <p:grpSpPr>
          <a:xfrm>
            <a:off x="0" y="6813550"/>
            <a:ext cx="12192000" cy="50800"/>
            <a:chOff x="0" y="6813551"/>
            <a:chExt cx="12192000" cy="50800"/>
          </a:xfrm>
        </p:grpSpPr>
        <p:sp>
          <p:nvSpPr>
            <p:cNvPr id="41" name="Google Shape;41;p1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1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1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4" name="Google Shape;44;p1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 name="Google Shape;45;p1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 name="Google Shape;46;p1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1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48" name="Google Shape;48;p14"/>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extLst>
      <p:ext uri="{BB962C8B-B14F-4D97-AF65-F5344CB8AC3E}">
        <p14:creationId xmlns:p14="http://schemas.microsoft.com/office/powerpoint/2010/main" val="260443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9472-A1DF-4EFA-7E02-7062FBCC9B3D}"/>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87047064-F37D-6376-CF8B-749B52421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640C4C18-3A5B-61C6-E324-D917FCB628B1}"/>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65B7D35C-5379-7B1E-09BC-B37ADC4F45BD}"/>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133A596-D0C1-8562-20B7-F0EF50101F1C}"/>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13132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0860-67D5-ADC4-CB13-15EBF4DE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01DE61F5-2BB9-5F1A-3EE3-1284BDA049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D6C88B-0353-5482-C497-79CA94DB47AF}"/>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7753B6FD-9855-2687-6D7C-DC43D8F91C3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DBE85D2-29BD-B1CA-5CF7-9E3E73AB417D}"/>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86513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0D6D-209F-A275-1EC6-F0A5E5895D5B}"/>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FFD5F43B-0042-0E8E-BF8E-ADD8422AAA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ADB98FA5-FC05-EEF6-3BE7-281FF9FE7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2D7824CC-1252-B253-8A63-B0A2FFAD7DAE}"/>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6" name="Footer Placeholder 5">
            <a:extLst>
              <a:ext uri="{FF2B5EF4-FFF2-40B4-BE49-F238E27FC236}">
                <a16:creationId xmlns:a16="http://schemas.microsoft.com/office/drawing/2014/main" id="{17DCE9F3-1D06-9731-2086-4D006E34FBC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DAD89081-405B-695F-75F9-69014BD6AE84}"/>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35400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AFE1-20EE-D5EC-328E-273D40B1A6C3}"/>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715D888-F4FD-B8D5-D005-B33AB41619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C8B92A-1EF6-2833-F632-FCFC81AF9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13FA8D81-E369-40DF-A58C-7B1A258410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D99CD-7BCE-1279-6BB0-80134BABF7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6C0D6E6B-E4FF-F7A5-B358-F857467F3D7D}"/>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8" name="Footer Placeholder 7">
            <a:extLst>
              <a:ext uri="{FF2B5EF4-FFF2-40B4-BE49-F238E27FC236}">
                <a16:creationId xmlns:a16="http://schemas.microsoft.com/office/drawing/2014/main" id="{291C0F6A-7AA8-D44E-87C3-8C2F05E29EC8}"/>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2FCE01FA-37F5-96C8-FE79-48BC55BE7480}"/>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88577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AF26-97D0-A503-9473-E28CF99D2434}"/>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098A5D96-F147-6559-5CF3-1691C79CE10C}"/>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4" name="Footer Placeholder 3">
            <a:extLst>
              <a:ext uri="{FF2B5EF4-FFF2-40B4-BE49-F238E27FC236}">
                <a16:creationId xmlns:a16="http://schemas.microsoft.com/office/drawing/2014/main" id="{3645FEF8-F50F-15C1-402F-328A802C1F92}"/>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724C21AB-ACD3-AFD8-435D-C13224252F7C}"/>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354264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9F6DF-4B57-5840-B8C6-E50A58AFD2BC}"/>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3" name="Footer Placeholder 2">
            <a:extLst>
              <a:ext uri="{FF2B5EF4-FFF2-40B4-BE49-F238E27FC236}">
                <a16:creationId xmlns:a16="http://schemas.microsoft.com/office/drawing/2014/main" id="{D5F07996-7073-5ED3-E6BE-B14A171363B2}"/>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BCB14CBD-70AB-6F39-E325-224A477B8322}"/>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51721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88FD-7FB6-4DAF-2DC8-0D6715648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4FAD372B-ACBF-6577-395D-CB79A43448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58443547-82D9-174F-1666-6958173CF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B1AC91-1709-C368-8BF0-5C310F630A1E}"/>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6" name="Footer Placeholder 5">
            <a:extLst>
              <a:ext uri="{FF2B5EF4-FFF2-40B4-BE49-F238E27FC236}">
                <a16:creationId xmlns:a16="http://schemas.microsoft.com/office/drawing/2014/main" id="{DFF37D32-AE47-E85A-2292-9EDEAEDA8298}"/>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9A28D77-6483-A4FC-C93C-F5EA23B01B1E}"/>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370587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BEA5-5AFF-6D41-C6D1-2A532122F7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261825DD-2F2F-ED5E-B3A0-F4EFE5859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32B8412E-027A-1E4E-F09A-16E886B27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C3DE35-1B59-1C50-8A27-1EA6BE7EE649}"/>
              </a:ext>
            </a:extLst>
          </p:cNvPr>
          <p:cNvSpPr>
            <a:spLocks noGrp="1"/>
          </p:cNvSpPr>
          <p:nvPr>
            <p:ph type="dt" sz="half" idx="10"/>
          </p:nvPr>
        </p:nvSpPr>
        <p:spPr/>
        <p:txBody>
          <a:bodyPr/>
          <a:lstStyle/>
          <a:p>
            <a:fld id="{F18A3E3D-6344-F54D-B1E6-631BD4A6BEBB}" type="datetimeFigureOut">
              <a:rPr lang="en-KE" smtClean="0"/>
              <a:t>10/02/2023</a:t>
            </a:fld>
            <a:endParaRPr lang="en-KE"/>
          </a:p>
        </p:txBody>
      </p:sp>
      <p:sp>
        <p:nvSpPr>
          <p:cNvPr id="6" name="Footer Placeholder 5">
            <a:extLst>
              <a:ext uri="{FF2B5EF4-FFF2-40B4-BE49-F238E27FC236}">
                <a16:creationId xmlns:a16="http://schemas.microsoft.com/office/drawing/2014/main" id="{8A0945B1-3F03-270C-D300-B5025B2588FB}"/>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EBAFA6BC-0FC8-B2B5-E1A8-826838261931}"/>
              </a:ext>
            </a:extLst>
          </p:cNvPr>
          <p:cNvSpPr>
            <a:spLocks noGrp="1"/>
          </p:cNvSpPr>
          <p:nvPr>
            <p:ph type="sldNum" sz="quarter" idx="12"/>
          </p:nvPr>
        </p:nvSpPr>
        <p:spPr/>
        <p:txBody>
          <a:bodyPr/>
          <a:lstStyle/>
          <a:p>
            <a:fld id="{050C591D-23ED-8547-B9CD-CB4011BA9AD1}" type="slidenum">
              <a:rPr lang="en-KE" smtClean="0"/>
              <a:t>‹#›</a:t>
            </a:fld>
            <a:endParaRPr lang="en-KE"/>
          </a:p>
        </p:txBody>
      </p:sp>
    </p:spTree>
    <p:extLst>
      <p:ext uri="{BB962C8B-B14F-4D97-AF65-F5344CB8AC3E}">
        <p14:creationId xmlns:p14="http://schemas.microsoft.com/office/powerpoint/2010/main" val="25458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F0CD4-01E0-FB79-93CE-CB6CB0A7F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FC14BFF4-4EDC-1D72-6512-B81ADE40B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6BEC3EB3-A101-98BC-3876-75A403D1F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A3E3D-6344-F54D-B1E6-631BD4A6BEBB}" type="datetimeFigureOut">
              <a:rPr lang="en-KE" smtClean="0"/>
              <a:t>10/02/2023</a:t>
            </a:fld>
            <a:endParaRPr lang="en-KE"/>
          </a:p>
        </p:txBody>
      </p:sp>
      <p:sp>
        <p:nvSpPr>
          <p:cNvPr id="5" name="Footer Placeholder 4">
            <a:extLst>
              <a:ext uri="{FF2B5EF4-FFF2-40B4-BE49-F238E27FC236}">
                <a16:creationId xmlns:a16="http://schemas.microsoft.com/office/drawing/2014/main" id="{9B2B79F6-6458-F3AF-795D-5536A17E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0D9409A1-A398-ED7F-CD78-E7FEC38BD7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C591D-23ED-8547-B9CD-CB4011BA9AD1}" type="slidenum">
              <a:rPr lang="en-KE" smtClean="0"/>
              <a:t>‹#›</a:t>
            </a:fld>
            <a:endParaRPr lang="en-KE"/>
          </a:p>
        </p:txBody>
      </p:sp>
    </p:spTree>
    <p:extLst>
      <p:ext uri="{BB962C8B-B14F-4D97-AF65-F5344CB8AC3E}">
        <p14:creationId xmlns:p14="http://schemas.microsoft.com/office/powerpoint/2010/main" val="1187810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mailto:j.juma@cgiar.org"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https://jappavoo.github.io/UndertheCovers/textbook/unix/terminal.html#ASCII_sec" TargetMode="Externa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man7.org/linux/man-pages/man1/bash.1.html#SHELL_GRAMMAR"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29.sv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swcarpentry.github.io/shell-novice/data/shell-lesson-data.zip"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31.sv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31.sv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en.wikipedia.org/wiki/Typewriter"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hyperlink" Target="https://en.wikipedia.org/wiki/Cursor_(user_interface)" TargetMode="External"/><Relationship Id="rId4" Type="http://schemas.openxmlformats.org/officeDocument/2006/relationships/hyperlink" Target="https://en.wikipedia.org/wiki/ASCII"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ecure_Shell_Protoco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4B87BFE-C1A7-0242-B6F3-E4B4A4C576CC}"/>
              </a:ext>
            </a:extLst>
          </p:cNvPr>
          <p:cNvPicPr>
            <a:picLocks noChangeAspect="1"/>
          </p:cNvPicPr>
          <p:nvPr/>
        </p:nvPicPr>
        <p:blipFill>
          <a:blip r:embed="rId2"/>
          <a:stretch>
            <a:fillRect/>
          </a:stretch>
        </p:blipFill>
        <p:spPr>
          <a:xfrm>
            <a:off x="5954568" y="5666730"/>
            <a:ext cx="1905000" cy="744862"/>
          </a:xfrm>
          <a:prstGeom prst="rect">
            <a:avLst/>
          </a:prstGeom>
        </p:spPr>
      </p:pic>
      <p:pic>
        <p:nvPicPr>
          <p:cNvPr id="6" name="Picture 3" descr="A picture containing logo&#10;&#10;Description automatically generated">
            <a:extLst>
              <a:ext uri="{FF2B5EF4-FFF2-40B4-BE49-F238E27FC236}">
                <a16:creationId xmlns:a16="http://schemas.microsoft.com/office/drawing/2014/main" id="{8C517A20-507F-304D-95C3-83FF78FE65F9}"/>
              </a:ext>
            </a:extLst>
          </p:cNvPr>
          <p:cNvPicPr>
            <a:picLocks noChangeAspect="1"/>
          </p:cNvPicPr>
          <p:nvPr/>
        </p:nvPicPr>
        <p:blipFill>
          <a:blip r:embed="rId3"/>
          <a:stretch>
            <a:fillRect/>
          </a:stretch>
        </p:blipFill>
        <p:spPr>
          <a:xfrm>
            <a:off x="3224906" y="5623710"/>
            <a:ext cx="2111023" cy="858588"/>
          </a:xfrm>
          <a:prstGeom prst="rect">
            <a:avLst/>
          </a:prstGeom>
        </p:spPr>
      </p:pic>
      <p:pic>
        <p:nvPicPr>
          <p:cNvPr id="7" name="Picture 6" descr="Logo, company name&#10;&#10;Description automatically generated with medium confidence">
            <a:extLst>
              <a:ext uri="{FF2B5EF4-FFF2-40B4-BE49-F238E27FC236}">
                <a16:creationId xmlns:a16="http://schemas.microsoft.com/office/drawing/2014/main" id="{F365CF14-0FC5-374B-930E-7AF1A3D6EB32}"/>
              </a:ext>
            </a:extLst>
          </p:cNvPr>
          <p:cNvPicPr>
            <a:picLocks noChangeAspect="1"/>
          </p:cNvPicPr>
          <p:nvPr/>
        </p:nvPicPr>
        <p:blipFill>
          <a:blip r:embed="rId4"/>
          <a:stretch>
            <a:fillRect/>
          </a:stretch>
        </p:blipFill>
        <p:spPr>
          <a:xfrm>
            <a:off x="738394" y="5606100"/>
            <a:ext cx="1946933" cy="913376"/>
          </a:xfrm>
          <a:prstGeom prst="rect">
            <a:avLst/>
          </a:prstGeom>
        </p:spPr>
      </p:pic>
      <p:sp>
        <p:nvSpPr>
          <p:cNvPr id="10" name="Rectangle 9">
            <a:extLst>
              <a:ext uri="{FF2B5EF4-FFF2-40B4-BE49-F238E27FC236}">
                <a16:creationId xmlns:a16="http://schemas.microsoft.com/office/drawing/2014/main" id="{EEA2547B-CB15-A745-B00F-4CC2F4381E14}"/>
              </a:ext>
            </a:extLst>
          </p:cNvPr>
          <p:cNvSpPr/>
          <p:nvPr/>
        </p:nvSpPr>
        <p:spPr>
          <a:xfrm>
            <a:off x="361745" y="2938690"/>
            <a:ext cx="9184722" cy="1900841"/>
          </a:xfrm>
          <a:prstGeom prst="rect">
            <a:avLst/>
          </a:prstGeom>
        </p:spPr>
        <p:txBody>
          <a:bodyPr wrap="square">
            <a:spAutoFit/>
          </a:bodyPr>
          <a:lstStyle/>
          <a:p>
            <a:pPr marL="457200">
              <a:lnSpc>
                <a:spcPct val="150000"/>
              </a:lnSpc>
            </a:pPr>
            <a:r>
              <a:rPr lang="en-KE" sz="1600" dirty="0">
                <a:effectLst/>
                <a:latin typeface="Corbel" panose="020B0503020204020204" pitchFamily="34" charset="0"/>
                <a:ea typeface="Times New Roman" panose="02020603050405020304" pitchFamily="18" charset="0"/>
              </a:rPr>
              <a:t>John A. Juma</a:t>
            </a:r>
          </a:p>
          <a:p>
            <a:pPr marL="457200">
              <a:lnSpc>
                <a:spcPct val="150000"/>
              </a:lnSpc>
            </a:pPr>
            <a:r>
              <a:rPr lang="en-KE" sz="1600" dirty="0">
                <a:effectLst/>
                <a:latin typeface="Corbel" panose="020B0503020204020204" pitchFamily="34" charset="0"/>
                <a:ea typeface="Times New Roman" panose="02020603050405020304" pitchFamily="18" charset="0"/>
              </a:rPr>
              <a:t>Animal and Human Health</a:t>
            </a:r>
          </a:p>
          <a:p>
            <a:pPr marL="457200">
              <a:lnSpc>
                <a:spcPct val="150000"/>
              </a:lnSpc>
            </a:pPr>
            <a:r>
              <a:rPr lang="en-KE" sz="1600" dirty="0">
                <a:effectLst/>
                <a:latin typeface="Corbel" panose="020B0503020204020204" pitchFamily="34" charset="0"/>
                <a:ea typeface="Times New Roman" panose="02020603050405020304" pitchFamily="18" charset="0"/>
              </a:rPr>
              <a:t>International Livestock Research Institute (ILRI)</a:t>
            </a:r>
          </a:p>
          <a:p>
            <a:pPr marL="457200">
              <a:lnSpc>
                <a:spcPct val="150000"/>
              </a:lnSpc>
            </a:pPr>
            <a:r>
              <a:rPr lang="en-KE" sz="1600" dirty="0">
                <a:latin typeface="Corbel" panose="020B0503020204020204" pitchFamily="34" charset="0"/>
                <a:ea typeface="Times New Roman" panose="02020603050405020304" pitchFamily="18" charset="0"/>
              </a:rPr>
              <a:t>March, 2023</a:t>
            </a:r>
          </a:p>
          <a:p>
            <a:pPr marL="457200">
              <a:lnSpc>
                <a:spcPct val="150000"/>
              </a:lnSpc>
            </a:pPr>
            <a:r>
              <a:rPr lang="en-KE" sz="1600" dirty="0">
                <a:effectLst/>
                <a:latin typeface="Corbel" panose="020B0503020204020204" pitchFamily="34" charset="0"/>
                <a:ea typeface="Times New Roman" panose="02020603050405020304" pitchFamily="18" charset="0"/>
                <a:hlinkClick r:id="rId5"/>
              </a:rPr>
              <a:t>j.juma@cgiar.org</a:t>
            </a:r>
            <a:endParaRPr lang="en-KE" sz="1600" dirty="0">
              <a:effectLst/>
              <a:latin typeface="Corbel" panose="020B0503020204020204" pitchFamily="34" charset="0"/>
              <a:ea typeface="Times New Roman" panose="02020603050405020304" pitchFamily="18" charset="0"/>
            </a:endParaRPr>
          </a:p>
        </p:txBody>
      </p:sp>
      <p:pic>
        <p:nvPicPr>
          <p:cNvPr id="11" name="Picture 272">
            <a:extLst>
              <a:ext uri="{FF2B5EF4-FFF2-40B4-BE49-F238E27FC236}">
                <a16:creationId xmlns:a16="http://schemas.microsoft.com/office/drawing/2014/main" id="{E4EE32DE-709D-124F-BB51-66959224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94" y="1737500"/>
            <a:ext cx="4319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663C7D2-3B03-1F42-8DF2-6C6EF884B6B1}"/>
              </a:ext>
            </a:extLst>
          </p:cNvPr>
          <p:cNvSpPr txBox="1"/>
          <p:nvPr/>
        </p:nvSpPr>
        <p:spPr>
          <a:xfrm>
            <a:off x="576349" y="364086"/>
            <a:ext cx="11365050" cy="707886"/>
          </a:xfrm>
          <a:prstGeom prst="rect">
            <a:avLst/>
          </a:prstGeom>
          <a:noFill/>
        </p:spPr>
        <p:txBody>
          <a:bodyPr wrap="square" rtlCol="0">
            <a:spAutoFit/>
          </a:bodyPr>
          <a:lstStyle/>
          <a:p>
            <a:r>
              <a:rPr lang="en-US" sz="4000" dirty="0">
                <a:solidFill>
                  <a:srgbClr val="712C3D"/>
                </a:solidFill>
                <a:latin typeface="Century Gothic" panose="020B0502020202020204" pitchFamily="34" charset="0"/>
              </a:rPr>
              <a:t>Introduction to UNIX</a:t>
            </a:r>
            <a:endParaRPr lang="en-KE" sz="4000" dirty="0">
              <a:solidFill>
                <a:srgbClr val="712C3D"/>
              </a:solidFill>
              <a:latin typeface="Century Gothic" panose="020B0502020202020204" pitchFamily="34" charset="0"/>
            </a:endParaRPr>
          </a:p>
        </p:txBody>
      </p:sp>
      <p:pic>
        <p:nvPicPr>
          <p:cNvPr id="8" name="Picture 7" descr="Logo&#10;&#10;Description automatically generated">
            <a:extLst>
              <a:ext uri="{FF2B5EF4-FFF2-40B4-BE49-F238E27FC236}">
                <a16:creationId xmlns:a16="http://schemas.microsoft.com/office/drawing/2014/main" id="{AC7E86B2-FE4E-7BF2-F801-FD43C1F1510F}"/>
              </a:ext>
            </a:extLst>
          </p:cNvPr>
          <p:cNvPicPr>
            <a:picLocks noChangeAspect="1"/>
          </p:cNvPicPr>
          <p:nvPr/>
        </p:nvPicPr>
        <p:blipFill>
          <a:blip r:embed="rId7"/>
          <a:stretch>
            <a:fillRect/>
          </a:stretch>
        </p:blipFill>
        <p:spPr>
          <a:xfrm>
            <a:off x="8249166" y="5782836"/>
            <a:ext cx="1905000" cy="698500"/>
          </a:xfrm>
          <a:prstGeom prst="rect">
            <a:avLst/>
          </a:prstGeom>
        </p:spPr>
      </p:pic>
      <p:pic>
        <p:nvPicPr>
          <p:cNvPr id="14" name="Picture 13">
            <a:extLst>
              <a:ext uri="{FF2B5EF4-FFF2-40B4-BE49-F238E27FC236}">
                <a16:creationId xmlns:a16="http://schemas.microsoft.com/office/drawing/2014/main" id="{5D05F7C2-3C0C-49F4-FE49-37E51E2AFBA4}"/>
              </a:ext>
            </a:extLst>
          </p:cNvPr>
          <p:cNvPicPr>
            <a:picLocks noChangeAspect="1"/>
          </p:cNvPicPr>
          <p:nvPr/>
        </p:nvPicPr>
        <p:blipFill>
          <a:blip r:embed="rId8"/>
          <a:stretch>
            <a:fillRect/>
          </a:stretch>
        </p:blipFill>
        <p:spPr>
          <a:xfrm>
            <a:off x="10772805" y="5495586"/>
            <a:ext cx="1168594" cy="1168594"/>
          </a:xfrm>
          <a:prstGeom prst="rect">
            <a:avLst/>
          </a:prstGeom>
        </p:spPr>
      </p:pic>
    </p:spTree>
    <p:extLst>
      <p:ext uri="{BB962C8B-B14F-4D97-AF65-F5344CB8AC3E}">
        <p14:creationId xmlns:p14="http://schemas.microsoft.com/office/powerpoint/2010/main" val="78853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258181"/>
            <a:ext cx="4256767"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Filesystem</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897956"/>
            <a:ext cx="11311152" cy="2554545"/>
          </a:xfrm>
          <a:prstGeom prst="rect">
            <a:avLst/>
          </a:prstGeom>
          <a:noFill/>
        </p:spPr>
        <p:txBody>
          <a:bodyPr wrap="square">
            <a:spAutoFit/>
          </a:bodyPr>
          <a:lstStyle/>
          <a:p>
            <a:pPr algn="just"/>
            <a:r>
              <a:rPr lang="en-US" sz="1600" b="0" dirty="0">
                <a:effectLst/>
                <a:latin typeface="Times" pitchFamily="2" charset="0"/>
              </a:rPr>
              <a:t>A</a:t>
            </a:r>
            <a:r>
              <a:rPr lang="en-US" sz="1600" b="0" i="1" dirty="0">
                <a:effectLst/>
                <a:latin typeface="Times" pitchFamily="2" charset="0"/>
              </a:rPr>
              <a:t> filesystem</a:t>
            </a:r>
            <a:r>
              <a:rPr lang="en-US" sz="1600" b="0" i="0" dirty="0">
                <a:effectLst/>
                <a:latin typeface="Times" pitchFamily="2" charset="0"/>
              </a:rPr>
              <a:t> can be defined as a data structure or a collection of files. </a:t>
            </a:r>
          </a:p>
          <a:p>
            <a:pPr algn="just"/>
            <a:endParaRPr lang="en-US" sz="1600" dirty="0">
              <a:latin typeface="Times" pitchFamily="2" charset="0"/>
            </a:endParaRPr>
          </a:p>
          <a:p>
            <a:pPr algn="just"/>
            <a:r>
              <a:rPr lang="en-US" sz="1600" b="0" i="0" dirty="0">
                <a:solidFill>
                  <a:srgbClr val="000000"/>
                </a:solidFill>
                <a:effectLst/>
                <a:latin typeface="Times" pitchFamily="2" charset="0"/>
              </a:rPr>
              <a:t>UNIX system regards everything as a file. Files can be divided into three categories; </a:t>
            </a:r>
          </a:p>
          <a:p>
            <a:pPr algn="just"/>
            <a:endParaRPr lang="en-US" sz="1600" b="0" i="0" dirty="0">
              <a:solidFill>
                <a:srgbClr val="000000"/>
              </a:solidFill>
              <a:effectLst/>
              <a:latin typeface="Times" pitchFamily="2" charset="0"/>
            </a:endParaRPr>
          </a:p>
          <a:p>
            <a:pPr marL="742950" lvl="1" indent="-285750" algn="just">
              <a:buFont typeface="Arial" panose="020B0604020202020204" pitchFamily="34" charset="0"/>
              <a:buChar char="•"/>
            </a:pPr>
            <a:r>
              <a:rPr lang="en-US" sz="1600" dirty="0">
                <a:solidFill>
                  <a:srgbClr val="000000"/>
                </a:solidFill>
                <a:latin typeface="Times" pitchFamily="2" charset="0"/>
              </a:rPr>
              <a:t>O</a:t>
            </a:r>
            <a:r>
              <a:rPr lang="en-US" sz="1600" b="0" i="0" dirty="0">
                <a:solidFill>
                  <a:srgbClr val="000000"/>
                </a:solidFill>
                <a:effectLst/>
                <a:latin typeface="Times" pitchFamily="2" charset="0"/>
              </a:rPr>
              <a:t>rdinary or plain files.</a:t>
            </a:r>
          </a:p>
          <a:p>
            <a:pPr marL="742950" lvl="1" indent="-285750" algn="just">
              <a:buFont typeface="Arial" panose="020B0604020202020204" pitchFamily="34" charset="0"/>
              <a:buChar char="•"/>
            </a:pPr>
            <a:r>
              <a:rPr lang="en-US" sz="1600" b="0" i="0" dirty="0">
                <a:solidFill>
                  <a:srgbClr val="000000"/>
                </a:solidFill>
                <a:effectLst/>
                <a:latin typeface="Times" pitchFamily="2" charset="0"/>
              </a:rPr>
              <a:t>Directories.</a:t>
            </a:r>
          </a:p>
          <a:p>
            <a:pPr marL="742950" lvl="1" indent="-285750" algn="just">
              <a:buFont typeface="Arial" panose="020B0604020202020204" pitchFamily="34" charset="0"/>
              <a:buChar char="•"/>
            </a:pPr>
            <a:r>
              <a:rPr lang="en-US" sz="1600" dirty="0">
                <a:solidFill>
                  <a:srgbClr val="000000"/>
                </a:solidFill>
                <a:latin typeface="Times" pitchFamily="2" charset="0"/>
              </a:rPr>
              <a:t>S</a:t>
            </a:r>
            <a:r>
              <a:rPr lang="en-US" sz="1600" b="0" i="0" dirty="0">
                <a:solidFill>
                  <a:srgbClr val="000000"/>
                </a:solidFill>
                <a:effectLst/>
                <a:latin typeface="Times" pitchFamily="2" charset="0"/>
              </a:rPr>
              <a:t>pecial or device files.</a:t>
            </a:r>
            <a:endParaRPr lang="en-US" sz="1600" b="0" i="0" dirty="0">
              <a:effectLst/>
              <a:latin typeface="Times" pitchFamily="2" charset="0"/>
            </a:endParaRPr>
          </a:p>
          <a:p>
            <a:pPr algn="just"/>
            <a:endParaRPr lang="en-US" sz="1600" dirty="0">
              <a:latin typeface="Times" pitchFamily="2" charset="0"/>
            </a:endParaRPr>
          </a:p>
          <a:p>
            <a:pPr algn="just"/>
            <a:r>
              <a:rPr lang="en-US" sz="1600" b="0" i="0" dirty="0">
                <a:effectLst/>
                <a:latin typeface="Times" pitchFamily="2" charset="0"/>
              </a:rPr>
              <a:t>In UNIX, filesystem can refer to two very distinct things; </a:t>
            </a:r>
            <a:r>
              <a:rPr lang="en-US" sz="1600" b="0" i="1" dirty="0">
                <a:effectLst/>
                <a:latin typeface="Times" pitchFamily="2" charset="0"/>
              </a:rPr>
              <a:t>the directory tree</a:t>
            </a:r>
            <a:r>
              <a:rPr lang="en-US" sz="1600" b="0" i="0" dirty="0">
                <a:effectLst/>
                <a:latin typeface="Times" pitchFamily="2" charset="0"/>
              </a:rPr>
              <a:t> or the </a:t>
            </a:r>
            <a:r>
              <a:rPr lang="en-US" sz="1600" b="0" i="1" dirty="0">
                <a:effectLst/>
                <a:latin typeface="Times" pitchFamily="2" charset="0"/>
              </a:rPr>
              <a:t>arrangement of files on disk partitions</a:t>
            </a:r>
            <a:r>
              <a:rPr lang="en-US" sz="1600" b="0" i="0" dirty="0">
                <a:effectLst/>
                <a:latin typeface="Times" pitchFamily="2" charset="0"/>
              </a:rPr>
              <a:t>. </a:t>
            </a:r>
          </a:p>
          <a:p>
            <a:pPr algn="just"/>
            <a:r>
              <a:rPr lang="en-US" sz="1600" b="0" i="0" dirty="0">
                <a:effectLst/>
                <a:latin typeface="Times" pitchFamily="2" charset="0"/>
              </a:rPr>
              <a:t>The latter can be thought of as the physical filesystem as it has a tangible physical location.</a:t>
            </a:r>
            <a:endParaRPr lang="en-US" sz="1600" b="0" i="0" dirty="0">
              <a:effectLst/>
              <a:latin typeface="Corbel" panose="020B0503020204020204" pitchFamily="34" charset="0"/>
            </a:endParaRPr>
          </a:p>
        </p:txBody>
      </p:sp>
      <p:pic>
        <p:nvPicPr>
          <p:cNvPr id="5" name="Google Shape;297;p3">
            <a:extLst>
              <a:ext uri="{FF2B5EF4-FFF2-40B4-BE49-F238E27FC236}">
                <a16:creationId xmlns:a16="http://schemas.microsoft.com/office/drawing/2014/main" id="{0B850B8C-8C04-746F-4EA6-340426F1CE94}"/>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14782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5542"/>
            <a:ext cx="4256767"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Filesystem: Files</a:t>
            </a:r>
            <a:endParaRPr dirty="0">
              <a:latin typeface="Century Gothic" panose="020B0502020202020204" pitchFamily="34" charset="0"/>
            </a:endParaRPr>
          </a:p>
        </p:txBody>
      </p:sp>
      <p:pic>
        <p:nvPicPr>
          <p:cNvPr id="3" name="Picture 2" descr="Diagram&#10;&#10;Description automatically generated">
            <a:extLst>
              <a:ext uri="{FF2B5EF4-FFF2-40B4-BE49-F238E27FC236}">
                <a16:creationId xmlns:a16="http://schemas.microsoft.com/office/drawing/2014/main" id="{CB729E98-485A-1D86-DB23-16E94D94A3BB}"/>
              </a:ext>
            </a:extLst>
          </p:cNvPr>
          <p:cNvPicPr>
            <a:picLocks noChangeAspect="1"/>
          </p:cNvPicPr>
          <p:nvPr/>
        </p:nvPicPr>
        <p:blipFill>
          <a:blip r:embed="rId3"/>
          <a:stretch>
            <a:fillRect/>
          </a:stretch>
        </p:blipFill>
        <p:spPr>
          <a:xfrm>
            <a:off x="9146528" y="2041196"/>
            <a:ext cx="2918279" cy="2549223"/>
          </a:xfrm>
          <a:prstGeom prst="rect">
            <a:avLst/>
          </a:prstGeom>
        </p:spPr>
      </p:pic>
      <p:sp>
        <p:nvSpPr>
          <p:cNvPr id="4" name="TextBox 3">
            <a:extLst>
              <a:ext uri="{FF2B5EF4-FFF2-40B4-BE49-F238E27FC236}">
                <a16:creationId xmlns:a16="http://schemas.microsoft.com/office/drawing/2014/main" id="{ADFB0171-615D-6467-A0C9-AEDE068EC0AE}"/>
              </a:ext>
            </a:extLst>
          </p:cNvPr>
          <p:cNvSpPr txBox="1"/>
          <p:nvPr/>
        </p:nvSpPr>
        <p:spPr>
          <a:xfrm>
            <a:off x="608704" y="1402613"/>
            <a:ext cx="8381536" cy="3539430"/>
          </a:xfrm>
          <a:prstGeom prst="rect">
            <a:avLst/>
          </a:prstGeom>
          <a:noFill/>
        </p:spPr>
        <p:txBody>
          <a:bodyPr wrap="square">
            <a:spAutoFit/>
          </a:bodyPr>
          <a:lstStyle/>
          <a:p>
            <a:r>
              <a:rPr lang="en-US" sz="1600" b="0" i="0" dirty="0">
                <a:solidFill>
                  <a:srgbClr val="333333"/>
                </a:solidFill>
                <a:effectLst/>
                <a:latin typeface="Corbel" panose="020B0503020204020204" pitchFamily="34" charset="0"/>
              </a:rPr>
              <a:t>A file is an abstract object that can store information. We can write and read contents to and from it. </a:t>
            </a:r>
          </a:p>
          <a:p>
            <a:endParaRPr lang="en-US" sz="1600" dirty="0">
              <a:solidFill>
                <a:srgbClr val="333333"/>
              </a:solidFill>
              <a:latin typeface="Corbel" panose="020B0503020204020204" pitchFamily="34" charset="0"/>
            </a:endParaRPr>
          </a:p>
          <a:p>
            <a:r>
              <a:rPr lang="en-US" sz="1600" b="1" dirty="0">
                <a:solidFill>
                  <a:srgbClr val="333333"/>
                </a:solidFill>
                <a:latin typeface="Corbel" panose="020B0503020204020204" pitchFamily="34" charset="0"/>
              </a:rPr>
              <a:t>D</a:t>
            </a:r>
            <a:r>
              <a:rPr lang="en-US" sz="1600" b="1" i="0" dirty="0">
                <a:solidFill>
                  <a:srgbClr val="333333"/>
                </a:solidFill>
                <a:effectLst/>
                <a:latin typeface="Corbel" panose="020B0503020204020204" pitchFamily="34" charset="0"/>
              </a:rPr>
              <a:t>ata</a:t>
            </a:r>
            <a:r>
              <a:rPr lang="en-US" sz="1600" b="0" i="0" dirty="0">
                <a:solidFill>
                  <a:srgbClr val="333333"/>
                </a:solidFill>
                <a:effectLst/>
                <a:latin typeface="Corbel" panose="020B0503020204020204" pitchFamily="34" charset="0"/>
              </a:rPr>
              <a:t> of a file </a:t>
            </a:r>
            <a:r>
              <a:rPr lang="en-US" sz="1600" dirty="0">
                <a:latin typeface="Corbel" panose="020B0503020204020204" pitchFamily="34" charset="0"/>
              </a:rPr>
              <a:t>contain a </a:t>
            </a:r>
            <a:r>
              <a:rPr lang="en-US" sz="1600" b="1" dirty="0">
                <a:latin typeface="Corbel" panose="020B0503020204020204" pitchFamily="34" charset="0"/>
              </a:rPr>
              <a:t>collection of </a:t>
            </a:r>
            <a:r>
              <a:rPr lang="en-US" sz="1600" b="1" i="0" dirty="0">
                <a:solidFill>
                  <a:srgbClr val="333333"/>
                </a:solidFill>
                <a:effectLst/>
                <a:latin typeface="Corbel" panose="020B0503020204020204" pitchFamily="34" charset="0"/>
              </a:rPr>
              <a:t>bytes</a:t>
            </a:r>
            <a:r>
              <a:rPr lang="en-US" sz="1600" dirty="0">
                <a:latin typeface="Corbel" panose="020B0503020204020204" pitchFamily="34" charset="0"/>
              </a:rPr>
              <a:t>.</a:t>
            </a:r>
            <a:r>
              <a:rPr lang="en-US" sz="1600" b="0" i="0" dirty="0">
                <a:solidFill>
                  <a:srgbClr val="333333"/>
                </a:solidFill>
                <a:effectLst/>
                <a:latin typeface="Corbel" panose="020B0503020204020204" pitchFamily="34" charset="0"/>
              </a:rPr>
              <a:t> The bytes of the file might encode </a:t>
            </a:r>
            <a:r>
              <a:rPr lang="en-US" sz="1600" b="0" i="0" u="none" strike="noStrike" dirty="0">
                <a:effectLst/>
                <a:latin typeface="Corbel" panose="020B0503020204020204" pitchFamily="34" charset="0"/>
                <a:hlinkClick r:id="rId4"/>
              </a:rPr>
              <a:t>ASCII</a:t>
            </a:r>
            <a:r>
              <a:rPr lang="en-US" sz="1600" b="0" i="0" dirty="0">
                <a:solidFill>
                  <a:srgbClr val="333333"/>
                </a:solidFill>
                <a:effectLst/>
                <a:latin typeface="Corbel" panose="020B0503020204020204" pitchFamily="34" charset="0"/>
              </a:rPr>
              <a:t> data, image data, audio data, an executable program, etc.</a:t>
            </a:r>
          </a:p>
          <a:p>
            <a:endParaRPr lang="en-US" sz="1600" dirty="0">
              <a:solidFill>
                <a:srgbClr val="333333"/>
              </a:solidFill>
              <a:latin typeface="Corbel" panose="020B0503020204020204" pitchFamily="34" charset="0"/>
            </a:endParaRPr>
          </a:p>
          <a:p>
            <a:pPr algn="l"/>
            <a:r>
              <a:rPr lang="en-US" sz="1600" b="1" dirty="0">
                <a:solidFill>
                  <a:srgbClr val="333333"/>
                </a:solidFill>
                <a:latin typeface="Corbel" panose="020B0503020204020204" pitchFamily="34" charset="0"/>
              </a:rPr>
              <a:t>Metadata</a:t>
            </a:r>
            <a:r>
              <a:rPr lang="en-US" sz="1600" dirty="0">
                <a:solidFill>
                  <a:srgbClr val="333333"/>
                </a:solidFill>
                <a:latin typeface="Corbel" panose="020B0503020204020204" pitchFamily="34" charset="0"/>
              </a:rPr>
              <a:t> of a </a:t>
            </a:r>
            <a:r>
              <a:rPr lang="en-US" sz="1600" b="0" i="0" dirty="0">
                <a:solidFill>
                  <a:srgbClr val="333333"/>
                </a:solidFill>
                <a:effectLst/>
                <a:latin typeface="Corbel" panose="020B0503020204020204" pitchFamily="34" charset="0"/>
              </a:rPr>
              <a:t>file are associated descriptive facts. Examples of these facts include:</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who owns the file</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the length of the file (measured in bytes)</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who has permissions to read or write its contents</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the time the contents was last modified</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the time that it was last read</a:t>
            </a:r>
          </a:p>
          <a:p>
            <a:pPr marL="742950" lvl="1" indent="-285750">
              <a:buFont typeface="Arial" panose="020B0604020202020204" pitchFamily="34" charset="0"/>
              <a:buChar char="•"/>
            </a:pPr>
            <a:r>
              <a:rPr lang="en-US" sz="1600" b="0" i="0" dirty="0">
                <a:solidFill>
                  <a:srgbClr val="333333"/>
                </a:solidFill>
                <a:effectLst/>
                <a:latin typeface="Corbel" panose="020B0503020204020204" pitchFamily="34" charset="0"/>
              </a:rPr>
              <a:t>the time that the descriptive facts where last changed (e.g., the file permissions were modified)</a:t>
            </a:r>
          </a:p>
        </p:txBody>
      </p:sp>
      <p:pic>
        <p:nvPicPr>
          <p:cNvPr id="2" name="Google Shape;297;p3">
            <a:extLst>
              <a:ext uri="{FF2B5EF4-FFF2-40B4-BE49-F238E27FC236}">
                <a16:creationId xmlns:a16="http://schemas.microsoft.com/office/drawing/2014/main" id="{24D72480-4B3D-EBC7-0FB3-583F2EA9D533}"/>
              </a:ext>
            </a:extLst>
          </p:cNvPr>
          <p:cNvPicPr preferRelativeResize="0"/>
          <p:nvPr/>
        </p:nvPicPr>
        <p:blipFill rotWithShape="1">
          <a:blip r:embed="rId5">
            <a:alphaModFix/>
          </a:blip>
          <a:srcRect/>
          <a:stretch/>
        </p:blipFill>
        <p:spPr>
          <a:xfrm>
            <a:off x="608704" y="976938"/>
            <a:ext cx="4319588" cy="46038"/>
          </a:xfrm>
          <a:prstGeom prst="rect">
            <a:avLst/>
          </a:prstGeom>
          <a:noFill/>
          <a:ln>
            <a:noFill/>
          </a:ln>
        </p:spPr>
      </p:pic>
      <p:sp>
        <p:nvSpPr>
          <p:cNvPr id="5" name="TextBox 4">
            <a:extLst>
              <a:ext uri="{FF2B5EF4-FFF2-40B4-BE49-F238E27FC236}">
                <a16:creationId xmlns:a16="http://schemas.microsoft.com/office/drawing/2014/main" id="{0D3DD18E-31C6-8FB9-C560-744C6F3F086C}"/>
              </a:ext>
            </a:extLst>
          </p:cNvPr>
          <p:cNvSpPr txBox="1"/>
          <p:nvPr/>
        </p:nvSpPr>
        <p:spPr>
          <a:xfrm>
            <a:off x="6660184" y="5183180"/>
            <a:ext cx="5247566" cy="276999"/>
          </a:xfrm>
          <a:prstGeom prst="rect">
            <a:avLst/>
          </a:prstGeom>
          <a:noFill/>
        </p:spPr>
        <p:txBody>
          <a:bodyPr wrap="square">
            <a:spAutoFit/>
          </a:bodyPr>
          <a:lstStyle/>
          <a:p>
            <a:r>
              <a:rPr lang="en-KE" sz="1200" dirty="0">
                <a:latin typeface="Corbel" panose="020B0503020204020204" pitchFamily="34" charset="0"/>
              </a:rPr>
              <a:t>Source: https://jappavoo.github.io/UndertheCovers/textbook/unix/terminal.html</a:t>
            </a:r>
          </a:p>
        </p:txBody>
      </p:sp>
    </p:spTree>
    <p:extLst>
      <p:ext uri="{BB962C8B-B14F-4D97-AF65-F5344CB8AC3E}">
        <p14:creationId xmlns:p14="http://schemas.microsoft.com/office/powerpoint/2010/main" val="215592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265875"/>
            <a:ext cx="6717155"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Filesystem: Directory tree</a:t>
            </a:r>
            <a:endParaRPr dirty="0">
              <a:latin typeface="Century Gothic" panose="020B0502020202020204" pitchFamily="34" charset="0"/>
            </a:endParaRPr>
          </a:p>
        </p:txBody>
      </p:sp>
      <p:pic>
        <p:nvPicPr>
          <p:cNvPr id="2" name="Picture 1" descr="A screenshot of a computer&#10;&#10;Description automatically generated with low confidence">
            <a:extLst>
              <a:ext uri="{FF2B5EF4-FFF2-40B4-BE49-F238E27FC236}">
                <a16:creationId xmlns:a16="http://schemas.microsoft.com/office/drawing/2014/main" id="{EE4FFCB2-1F0D-7490-E69B-1F946E25543E}"/>
              </a:ext>
            </a:extLst>
          </p:cNvPr>
          <p:cNvPicPr>
            <a:picLocks noChangeAspect="1"/>
          </p:cNvPicPr>
          <p:nvPr/>
        </p:nvPicPr>
        <p:blipFill>
          <a:blip r:embed="rId3"/>
          <a:stretch>
            <a:fillRect/>
          </a:stretch>
        </p:blipFill>
        <p:spPr>
          <a:xfrm>
            <a:off x="3043680" y="2912542"/>
            <a:ext cx="5898232" cy="3408160"/>
          </a:xfrm>
          <a:prstGeom prst="rect">
            <a:avLst/>
          </a:prstGeom>
        </p:spPr>
      </p:pic>
      <p:sp>
        <p:nvSpPr>
          <p:cNvPr id="5" name="TextBox 4">
            <a:extLst>
              <a:ext uri="{FF2B5EF4-FFF2-40B4-BE49-F238E27FC236}">
                <a16:creationId xmlns:a16="http://schemas.microsoft.com/office/drawing/2014/main" id="{BB73BB65-4478-EC16-E840-EFA88031A799}"/>
              </a:ext>
            </a:extLst>
          </p:cNvPr>
          <p:cNvSpPr txBox="1"/>
          <p:nvPr/>
        </p:nvSpPr>
        <p:spPr>
          <a:xfrm>
            <a:off x="3277740" y="6455326"/>
            <a:ext cx="6098720" cy="276999"/>
          </a:xfrm>
          <a:prstGeom prst="rect">
            <a:avLst/>
          </a:prstGeom>
          <a:noFill/>
        </p:spPr>
        <p:txBody>
          <a:bodyPr wrap="square">
            <a:spAutoFit/>
          </a:bodyPr>
          <a:lstStyle/>
          <a:p>
            <a:r>
              <a:rPr lang="en-KE" sz="1200" dirty="0">
                <a:latin typeface="Corbel" panose="020B0503020204020204" pitchFamily="34" charset="0"/>
              </a:rPr>
              <a:t>Source: https://cvw.cac.cornell.edu/linux/filesystem</a:t>
            </a:r>
          </a:p>
        </p:txBody>
      </p:sp>
      <p:graphicFrame>
        <p:nvGraphicFramePr>
          <p:cNvPr id="301" name="TextBox 8">
            <a:extLst>
              <a:ext uri="{FF2B5EF4-FFF2-40B4-BE49-F238E27FC236}">
                <a16:creationId xmlns:a16="http://schemas.microsoft.com/office/drawing/2014/main" id="{DAFAA145-9DFB-127C-0DF0-D9441ED24B2D}"/>
              </a:ext>
            </a:extLst>
          </p:cNvPr>
          <p:cNvGraphicFramePr/>
          <p:nvPr/>
        </p:nvGraphicFramePr>
        <p:xfrm>
          <a:off x="671524" y="1158216"/>
          <a:ext cx="11311152" cy="1754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oogle Shape;297;p3">
            <a:extLst>
              <a:ext uri="{FF2B5EF4-FFF2-40B4-BE49-F238E27FC236}">
                <a16:creationId xmlns:a16="http://schemas.microsoft.com/office/drawing/2014/main" id="{C45EC4A8-1932-6873-E8BB-08D4369109F7}"/>
              </a:ext>
            </a:extLst>
          </p:cNvPr>
          <p:cNvPicPr preferRelativeResize="0"/>
          <p:nvPr/>
        </p:nvPicPr>
        <p:blipFill rotWithShape="1">
          <a:blip r:embed="rId9">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479105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a:off x="608704" y="976938"/>
            <a:ext cx="4319588" cy="46038"/>
          </a:xfrm>
          <a:prstGeom prst="rect">
            <a:avLst/>
          </a:prstGeom>
          <a:noFill/>
          <a:ln>
            <a:noFill/>
          </a:ln>
        </p:spPr>
      </p:pic>
      <p:sp>
        <p:nvSpPr>
          <p:cNvPr id="299" name="Google Shape;299;p3"/>
          <p:cNvSpPr txBox="1"/>
          <p:nvPr/>
        </p:nvSpPr>
        <p:spPr>
          <a:xfrm>
            <a:off x="608704" y="256241"/>
            <a:ext cx="6717155"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Directory tree example</a:t>
            </a:r>
            <a:endParaRPr dirty="0">
              <a:latin typeface="Century Gothic" panose="020B0502020202020204" pitchFamily="34" charset="0"/>
            </a:endParaRPr>
          </a:p>
        </p:txBody>
      </p:sp>
      <p:sp>
        <p:nvSpPr>
          <p:cNvPr id="6" name="Oval 5">
            <a:extLst>
              <a:ext uri="{FF2B5EF4-FFF2-40B4-BE49-F238E27FC236}">
                <a16:creationId xmlns:a16="http://schemas.microsoft.com/office/drawing/2014/main" id="{BC034621-97A2-3B1A-1C81-1EB2AD9B441E}"/>
              </a:ext>
            </a:extLst>
          </p:cNvPr>
          <p:cNvSpPr/>
          <p:nvPr/>
        </p:nvSpPr>
        <p:spPr>
          <a:xfrm>
            <a:off x="8493424" y="577691"/>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a:t>
            </a:r>
          </a:p>
        </p:txBody>
      </p:sp>
      <p:sp>
        <p:nvSpPr>
          <p:cNvPr id="10" name="Oval 9">
            <a:extLst>
              <a:ext uri="{FF2B5EF4-FFF2-40B4-BE49-F238E27FC236}">
                <a16:creationId xmlns:a16="http://schemas.microsoft.com/office/drawing/2014/main" id="{6C83BB87-E394-821C-288B-D01C906ADE33}"/>
              </a:ext>
            </a:extLst>
          </p:cNvPr>
          <p:cNvSpPr/>
          <p:nvPr/>
        </p:nvSpPr>
        <p:spPr>
          <a:xfrm>
            <a:off x="8493424" y="1668881"/>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home</a:t>
            </a:r>
          </a:p>
        </p:txBody>
      </p:sp>
      <p:cxnSp>
        <p:nvCxnSpPr>
          <p:cNvPr id="12" name="Straight Arrow Connector 11">
            <a:extLst>
              <a:ext uri="{FF2B5EF4-FFF2-40B4-BE49-F238E27FC236}">
                <a16:creationId xmlns:a16="http://schemas.microsoft.com/office/drawing/2014/main" id="{D5A4E8F0-08E3-7144-7235-1AF6E76D9293}"/>
              </a:ext>
            </a:extLst>
          </p:cNvPr>
          <p:cNvCxnSpPr>
            <a:cxnSpLocks/>
          </p:cNvCxnSpPr>
          <p:nvPr/>
        </p:nvCxnSpPr>
        <p:spPr>
          <a:xfrm>
            <a:off x="8763424" y="1127965"/>
            <a:ext cx="0" cy="540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59EBED1-FC13-C100-D68E-C1AEC7B37DB0}"/>
              </a:ext>
            </a:extLst>
          </p:cNvPr>
          <p:cNvCxnSpPr>
            <a:cxnSpLocks/>
          </p:cNvCxnSpPr>
          <p:nvPr/>
        </p:nvCxnSpPr>
        <p:spPr>
          <a:xfrm rot="5400000">
            <a:off x="7224725" y="1325894"/>
            <a:ext cx="648000" cy="242316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307A1CD-2478-4B30-3EFA-4A84BDA925EC}"/>
              </a:ext>
            </a:extLst>
          </p:cNvPr>
          <p:cNvSpPr/>
          <p:nvPr/>
        </p:nvSpPr>
        <p:spPr>
          <a:xfrm>
            <a:off x="6016247" y="2868452"/>
            <a:ext cx="612000" cy="61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jjuma</a:t>
            </a:r>
          </a:p>
        </p:txBody>
      </p:sp>
      <p:cxnSp>
        <p:nvCxnSpPr>
          <p:cNvPr id="34" name="Elbow Connector 33">
            <a:extLst>
              <a:ext uri="{FF2B5EF4-FFF2-40B4-BE49-F238E27FC236}">
                <a16:creationId xmlns:a16="http://schemas.microsoft.com/office/drawing/2014/main" id="{382281D8-388F-3B1E-1839-3F8AA9E0BAC8}"/>
              </a:ext>
            </a:extLst>
          </p:cNvPr>
          <p:cNvCxnSpPr>
            <a:cxnSpLocks/>
          </p:cNvCxnSpPr>
          <p:nvPr/>
        </p:nvCxnSpPr>
        <p:spPr>
          <a:xfrm rot="5400000">
            <a:off x="4752617" y="2593484"/>
            <a:ext cx="676656" cy="246888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3266184-5157-B2E6-62EA-75066B201772}"/>
              </a:ext>
            </a:extLst>
          </p:cNvPr>
          <p:cNvCxnSpPr>
            <a:cxnSpLocks/>
          </p:cNvCxnSpPr>
          <p:nvPr/>
        </p:nvCxnSpPr>
        <p:spPr>
          <a:xfrm rot="16200000" flipH="1">
            <a:off x="7186247" y="2625452"/>
            <a:ext cx="676800" cy="240480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C9D0819-D620-27C3-1EBF-8BADF16A0A20}"/>
              </a:ext>
            </a:extLst>
          </p:cNvPr>
          <p:cNvSpPr/>
          <p:nvPr/>
        </p:nvSpPr>
        <p:spPr>
          <a:xfrm>
            <a:off x="3460505" y="4166252"/>
            <a:ext cx="792000" cy="79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lectures</a:t>
            </a:r>
          </a:p>
        </p:txBody>
      </p:sp>
      <p:sp>
        <p:nvSpPr>
          <p:cNvPr id="42" name="Oval 41">
            <a:extLst>
              <a:ext uri="{FF2B5EF4-FFF2-40B4-BE49-F238E27FC236}">
                <a16:creationId xmlns:a16="http://schemas.microsoft.com/office/drawing/2014/main" id="{615F260D-88EB-2B02-0827-B5E9201DFE06}"/>
              </a:ext>
            </a:extLst>
          </p:cNvPr>
          <p:cNvSpPr/>
          <p:nvPr/>
        </p:nvSpPr>
        <p:spPr>
          <a:xfrm>
            <a:off x="8223047" y="4175887"/>
            <a:ext cx="1008000" cy="10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assignments</a:t>
            </a:r>
          </a:p>
        </p:txBody>
      </p:sp>
      <p:cxnSp>
        <p:nvCxnSpPr>
          <p:cNvPr id="44" name="Elbow Connector 43">
            <a:extLst>
              <a:ext uri="{FF2B5EF4-FFF2-40B4-BE49-F238E27FC236}">
                <a16:creationId xmlns:a16="http://schemas.microsoft.com/office/drawing/2014/main" id="{FC094017-B0F6-9810-9626-973EF10B6421}"/>
              </a:ext>
            </a:extLst>
          </p:cNvPr>
          <p:cNvCxnSpPr>
            <a:cxnSpLocks/>
          </p:cNvCxnSpPr>
          <p:nvPr/>
        </p:nvCxnSpPr>
        <p:spPr>
          <a:xfrm rot="5400000">
            <a:off x="2740505" y="4485690"/>
            <a:ext cx="648000" cy="158400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2EB60135-6EDE-B8B1-0280-D623A99B326E}"/>
              </a:ext>
            </a:extLst>
          </p:cNvPr>
          <p:cNvCxnSpPr>
            <a:cxnSpLocks/>
          </p:cNvCxnSpPr>
          <p:nvPr/>
        </p:nvCxnSpPr>
        <p:spPr>
          <a:xfrm rot="16200000" flipH="1">
            <a:off x="4310105" y="4487971"/>
            <a:ext cx="676800" cy="158400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3072F2-7AAE-DFE2-DC35-16F9F81DB5D7}"/>
              </a:ext>
            </a:extLst>
          </p:cNvPr>
          <p:cNvCxnSpPr>
            <a:cxnSpLocks/>
          </p:cNvCxnSpPr>
          <p:nvPr/>
        </p:nvCxnSpPr>
        <p:spPr>
          <a:xfrm>
            <a:off x="3856505" y="5277690"/>
            <a:ext cx="0" cy="3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689FE29-1AB5-9AE5-C477-8ACE1406DE67}"/>
              </a:ext>
            </a:extLst>
          </p:cNvPr>
          <p:cNvSpPr/>
          <p:nvPr/>
        </p:nvSpPr>
        <p:spPr>
          <a:xfrm>
            <a:off x="2002505" y="5606995"/>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UNIX</a:t>
            </a:r>
          </a:p>
        </p:txBody>
      </p:sp>
      <p:sp>
        <p:nvSpPr>
          <p:cNvPr id="50" name="Rounded Rectangle 49">
            <a:extLst>
              <a:ext uri="{FF2B5EF4-FFF2-40B4-BE49-F238E27FC236}">
                <a16:creationId xmlns:a16="http://schemas.microsoft.com/office/drawing/2014/main" id="{F4B106BE-A871-D653-3510-6A2B163DD4AA}"/>
              </a:ext>
            </a:extLst>
          </p:cNvPr>
          <p:cNvSpPr/>
          <p:nvPr/>
        </p:nvSpPr>
        <p:spPr>
          <a:xfrm>
            <a:off x="1742426" y="6419165"/>
            <a:ext cx="1060157"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ndale Mono" panose="020B0509000000000004" pitchFamily="49" charset="0"/>
              </a:rPr>
              <a:t>i</a:t>
            </a:r>
            <a:r>
              <a:rPr lang="en-KE" sz="1100" dirty="0">
                <a:solidFill>
                  <a:schemeClr val="tx1"/>
                </a:solidFill>
                <a:latin typeface="Andale Mono" panose="020B0509000000000004" pitchFamily="49" charset="0"/>
              </a:rPr>
              <a:t>ntro.pdf</a:t>
            </a:r>
          </a:p>
        </p:txBody>
      </p:sp>
      <p:cxnSp>
        <p:nvCxnSpPr>
          <p:cNvPr id="51" name="Straight Arrow Connector 50">
            <a:extLst>
              <a:ext uri="{FF2B5EF4-FFF2-40B4-BE49-F238E27FC236}">
                <a16:creationId xmlns:a16="http://schemas.microsoft.com/office/drawing/2014/main" id="{0110E434-31A4-0737-C223-CD211FD4F1A1}"/>
              </a:ext>
            </a:extLst>
          </p:cNvPr>
          <p:cNvCxnSpPr>
            <a:cxnSpLocks/>
          </p:cNvCxnSpPr>
          <p:nvPr/>
        </p:nvCxnSpPr>
        <p:spPr>
          <a:xfrm>
            <a:off x="2272505" y="6146535"/>
            <a:ext cx="0" cy="25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120B82A-5F9A-8D77-FEF2-6344F07E0B26}"/>
              </a:ext>
            </a:extLst>
          </p:cNvPr>
          <p:cNvSpPr/>
          <p:nvPr/>
        </p:nvSpPr>
        <p:spPr>
          <a:xfrm>
            <a:off x="3192623" y="6419165"/>
            <a:ext cx="1327761"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ndale Mono" panose="020B0509000000000004" pitchFamily="49" charset="0"/>
              </a:rPr>
              <a:t>v</a:t>
            </a:r>
            <a:r>
              <a:rPr lang="en-KE" sz="1100" dirty="0">
                <a:solidFill>
                  <a:schemeClr val="tx1"/>
                </a:solidFill>
                <a:latin typeface="Andale Mono" panose="020B0509000000000004" pitchFamily="49" charset="0"/>
              </a:rPr>
              <a:t>ariables.pdf</a:t>
            </a:r>
          </a:p>
        </p:txBody>
      </p:sp>
      <p:sp>
        <p:nvSpPr>
          <p:cNvPr id="56" name="Oval 55">
            <a:extLst>
              <a:ext uri="{FF2B5EF4-FFF2-40B4-BE49-F238E27FC236}">
                <a16:creationId xmlns:a16="http://schemas.microsoft.com/office/drawing/2014/main" id="{AE9345CF-EA60-BDFC-2C62-0FCAE6C65468}"/>
              </a:ext>
            </a:extLst>
          </p:cNvPr>
          <p:cNvSpPr/>
          <p:nvPr/>
        </p:nvSpPr>
        <p:spPr>
          <a:xfrm>
            <a:off x="3532504" y="5613809"/>
            <a:ext cx="648000" cy="6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500" dirty="0">
                <a:solidFill>
                  <a:schemeClr val="tx1"/>
                </a:solidFill>
                <a:latin typeface="Andale Mono" panose="020B0509000000000004" pitchFamily="49" charset="0"/>
              </a:rPr>
              <a:t>Shell-scripting</a:t>
            </a:r>
          </a:p>
        </p:txBody>
      </p:sp>
      <p:sp>
        <p:nvSpPr>
          <p:cNvPr id="57" name="Oval 56">
            <a:extLst>
              <a:ext uri="{FF2B5EF4-FFF2-40B4-BE49-F238E27FC236}">
                <a16:creationId xmlns:a16="http://schemas.microsoft.com/office/drawing/2014/main" id="{9690FA9E-70B8-CE50-7DD0-1D244FC762C8}"/>
              </a:ext>
            </a:extLst>
          </p:cNvPr>
          <p:cNvSpPr/>
          <p:nvPr/>
        </p:nvSpPr>
        <p:spPr>
          <a:xfrm>
            <a:off x="5008502" y="5613809"/>
            <a:ext cx="864000" cy="86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600" dirty="0">
                <a:solidFill>
                  <a:schemeClr val="tx1"/>
                </a:solidFill>
                <a:latin typeface="Andale Mono" panose="020B0509000000000004" pitchFamily="49" charset="0"/>
              </a:rPr>
              <a:t>workflows</a:t>
            </a:r>
          </a:p>
        </p:txBody>
      </p:sp>
      <p:cxnSp>
        <p:nvCxnSpPr>
          <p:cNvPr id="58" name="Straight Arrow Connector 57">
            <a:extLst>
              <a:ext uri="{FF2B5EF4-FFF2-40B4-BE49-F238E27FC236}">
                <a16:creationId xmlns:a16="http://schemas.microsoft.com/office/drawing/2014/main" id="{26AF3809-5B6D-BE84-FD36-C5448B11417E}"/>
              </a:ext>
            </a:extLst>
          </p:cNvPr>
          <p:cNvCxnSpPr>
            <a:cxnSpLocks/>
          </p:cNvCxnSpPr>
          <p:nvPr/>
        </p:nvCxnSpPr>
        <p:spPr>
          <a:xfrm>
            <a:off x="3858488" y="6280579"/>
            <a:ext cx="0" cy="14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A613686D-7822-EBAA-85B9-5399454BF25A}"/>
              </a:ext>
            </a:extLst>
          </p:cNvPr>
          <p:cNvCxnSpPr>
            <a:cxnSpLocks/>
          </p:cNvCxnSpPr>
          <p:nvPr/>
        </p:nvCxnSpPr>
        <p:spPr>
          <a:xfrm rot="16200000" flipH="1">
            <a:off x="9036647" y="4864013"/>
            <a:ext cx="676800" cy="129600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0CCCA325-B7E9-A76C-24A4-F49165299E5F}"/>
              </a:ext>
            </a:extLst>
          </p:cNvPr>
          <p:cNvCxnSpPr>
            <a:cxnSpLocks/>
          </p:cNvCxnSpPr>
          <p:nvPr/>
        </p:nvCxnSpPr>
        <p:spPr>
          <a:xfrm rot="5400000">
            <a:off x="7611047" y="4721187"/>
            <a:ext cx="648000" cy="1584000"/>
          </a:xfrm>
          <a:prstGeom prst="bentConnector3">
            <a:avLst>
              <a:gd name="adj1" fmla="val 50000"/>
            </a:avLst>
          </a:prstGeom>
          <a:ln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FFF6533E-AFA6-F047-2791-0343858BCB1F}"/>
              </a:ext>
            </a:extLst>
          </p:cNvPr>
          <p:cNvSpPr/>
          <p:nvPr/>
        </p:nvSpPr>
        <p:spPr>
          <a:xfrm>
            <a:off x="6442609" y="5838310"/>
            <a:ext cx="1400875"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ndale Mono" panose="020B0509000000000004" pitchFamily="49" charset="0"/>
              </a:rPr>
              <a:t>a</a:t>
            </a:r>
            <a:r>
              <a:rPr lang="en-KE" sz="900" dirty="0">
                <a:solidFill>
                  <a:schemeClr val="tx1"/>
                </a:solidFill>
                <a:latin typeface="Andale Mono" panose="020B0509000000000004" pitchFamily="49" charset="0"/>
              </a:rPr>
              <a:t>ssignment-1.txt</a:t>
            </a:r>
          </a:p>
        </p:txBody>
      </p:sp>
      <p:sp>
        <p:nvSpPr>
          <p:cNvPr id="62" name="Rounded Rectangle 61">
            <a:extLst>
              <a:ext uri="{FF2B5EF4-FFF2-40B4-BE49-F238E27FC236}">
                <a16:creationId xmlns:a16="http://schemas.microsoft.com/office/drawing/2014/main" id="{CDB3214F-162F-41BF-50B4-5AAC82AEB098}"/>
              </a:ext>
            </a:extLst>
          </p:cNvPr>
          <p:cNvSpPr/>
          <p:nvPr/>
        </p:nvSpPr>
        <p:spPr>
          <a:xfrm>
            <a:off x="9362007" y="5855018"/>
            <a:ext cx="1322078"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ndale Mono" panose="020B0509000000000004" pitchFamily="49" charset="0"/>
              </a:rPr>
              <a:t>a</a:t>
            </a:r>
            <a:r>
              <a:rPr lang="en-KE" sz="900" dirty="0">
                <a:solidFill>
                  <a:schemeClr val="tx1"/>
                </a:solidFill>
                <a:latin typeface="Andale Mono" panose="020B0509000000000004" pitchFamily="49" charset="0"/>
              </a:rPr>
              <a:t>ssignment-2.txt</a:t>
            </a:r>
          </a:p>
        </p:txBody>
      </p:sp>
      <p:sp>
        <p:nvSpPr>
          <p:cNvPr id="63" name="Oval 62">
            <a:extLst>
              <a:ext uri="{FF2B5EF4-FFF2-40B4-BE49-F238E27FC236}">
                <a16:creationId xmlns:a16="http://schemas.microsoft.com/office/drawing/2014/main" id="{3613A5BB-2A1B-5658-A3D8-2E6C95E4C709}"/>
              </a:ext>
            </a:extLst>
          </p:cNvPr>
          <p:cNvSpPr/>
          <p:nvPr/>
        </p:nvSpPr>
        <p:spPr>
          <a:xfrm>
            <a:off x="10023046" y="1990659"/>
            <a:ext cx="540000" cy="5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sz="600" dirty="0">
              <a:solidFill>
                <a:schemeClr val="tx1"/>
              </a:solidFill>
              <a:latin typeface="Andale Mono" panose="020B0509000000000004" pitchFamily="49" charset="0"/>
            </a:endParaRPr>
          </a:p>
        </p:txBody>
      </p:sp>
      <p:sp>
        <p:nvSpPr>
          <p:cNvPr id="256" name="Rounded Rectangle 255">
            <a:extLst>
              <a:ext uri="{FF2B5EF4-FFF2-40B4-BE49-F238E27FC236}">
                <a16:creationId xmlns:a16="http://schemas.microsoft.com/office/drawing/2014/main" id="{AAA1C4B4-B5BB-DB57-F748-D05084ACE7BF}"/>
              </a:ext>
            </a:extLst>
          </p:cNvPr>
          <p:cNvSpPr/>
          <p:nvPr/>
        </p:nvSpPr>
        <p:spPr>
          <a:xfrm>
            <a:off x="10023046" y="2871229"/>
            <a:ext cx="648228"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sz="1100" dirty="0">
              <a:solidFill>
                <a:schemeClr val="tx1"/>
              </a:solidFill>
              <a:latin typeface="Andale Mono" panose="020B0509000000000004" pitchFamily="49" charset="0"/>
            </a:endParaRPr>
          </a:p>
        </p:txBody>
      </p:sp>
      <p:sp>
        <p:nvSpPr>
          <p:cNvPr id="257" name="Rounded Rectangle 256">
            <a:extLst>
              <a:ext uri="{FF2B5EF4-FFF2-40B4-BE49-F238E27FC236}">
                <a16:creationId xmlns:a16="http://schemas.microsoft.com/office/drawing/2014/main" id="{2428F654-4FC3-FD32-A4F3-442EF4D1D1CB}"/>
              </a:ext>
            </a:extLst>
          </p:cNvPr>
          <p:cNvSpPr/>
          <p:nvPr/>
        </p:nvSpPr>
        <p:spPr>
          <a:xfrm>
            <a:off x="10798138" y="2054768"/>
            <a:ext cx="1078643" cy="308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dirty="0">
                <a:solidFill>
                  <a:schemeClr val="tx1"/>
                </a:solidFill>
                <a:latin typeface="Andale Mono" panose="020B0509000000000004" pitchFamily="49" charset="0"/>
              </a:rPr>
              <a:t>Directory</a:t>
            </a:r>
          </a:p>
        </p:txBody>
      </p:sp>
      <p:sp>
        <p:nvSpPr>
          <p:cNvPr id="258" name="Rounded Rectangle 257">
            <a:extLst>
              <a:ext uri="{FF2B5EF4-FFF2-40B4-BE49-F238E27FC236}">
                <a16:creationId xmlns:a16="http://schemas.microsoft.com/office/drawing/2014/main" id="{F81C1B6A-05D3-E673-4F82-216D0F8C0044}"/>
              </a:ext>
            </a:extLst>
          </p:cNvPr>
          <p:cNvSpPr/>
          <p:nvPr/>
        </p:nvSpPr>
        <p:spPr>
          <a:xfrm>
            <a:off x="10798137" y="2871228"/>
            <a:ext cx="1078643" cy="308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dirty="0">
                <a:solidFill>
                  <a:schemeClr val="tx1"/>
                </a:solidFill>
                <a:latin typeface="Andale Mono" panose="020B0509000000000004" pitchFamily="49" charset="0"/>
              </a:rPr>
              <a:t>File</a:t>
            </a:r>
          </a:p>
        </p:txBody>
      </p:sp>
      <p:sp>
        <p:nvSpPr>
          <p:cNvPr id="259" name="Rounded Rectangle 258">
            <a:extLst>
              <a:ext uri="{FF2B5EF4-FFF2-40B4-BE49-F238E27FC236}">
                <a16:creationId xmlns:a16="http://schemas.microsoft.com/office/drawing/2014/main" id="{013FDE34-755D-2CF3-C3EC-A29C78746D91}"/>
              </a:ext>
            </a:extLst>
          </p:cNvPr>
          <p:cNvSpPr/>
          <p:nvPr/>
        </p:nvSpPr>
        <p:spPr>
          <a:xfrm>
            <a:off x="9033424" y="658648"/>
            <a:ext cx="1078643" cy="308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dirty="0">
                <a:solidFill>
                  <a:schemeClr val="tx1"/>
                </a:solidFill>
                <a:latin typeface="Andale Mono" panose="020B0509000000000004" pitchFamily="49" charset="0"/>
              </a:rPr>
              <a:t>root</a:t>
            </a:r>
          </a:p>
        </p:txBody>
      </p:sp>
      <p:sp>
        <p:nvSpPr>
          <p:cNvPr id="260" name="Rounded Rectangle 259">
            <a:extLst>
              <a:ext uri="{FF2B5EF4-FFF2-40B4-BE49-F238E27FC236}">
                <a16:creationId xmlns:a16="http://schemas.microsoft.com/office/drawing/2014/main" id="{1C005D9A-62A2-C22B-91C3-6BA2611C8239}"/>
              </a:ext>
            </a:extLst>
          </p:cNvPr>
          <p:cNvSpPr/>
          <p:nvPr/>
        </p:nvSpPr>
        <p:spPr>
          <a:xfrm>
            <a:off x="7941706" y="5852186"/>
            <a:ext cx="1322078" cy="308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ndale Mono" panose="020B0509000000000004" pitchFamily="49" charset="0"/>
              </a:rPr>
              <a:t>science</a:t>
            </a:r>
            <a:r>
              <a:rPr lang="en-KE" sz="900" dirty="0">
                <a:solidFill>
                  <a:schemeClr val="tx1"/>
                </a:solidFill>
                <a:latin typeface="Andale Mono" panose="020B0509000000000004" pitchFamily="49" charset="0"/>
              </a:rPr>
              <a:t>.txt</a:t>
            </a:r>
          </a:p>
        </p:txBody>
      </p:sp>
      <p:cxnSp>
        <p:nvCxnSpPr>
          <p:cNvPr id="261" name="Straight Arrow Connector 260">
            <a:extLst>
              <a:ext uri="{FF2B5EF4-FFF2-40B4-BE49-F238E27FC236}">
                <a16:creationId xmlns:a16="http://schemas.microsoft.com/office/drawing/2014/main" id="{29F37102-B1E2-AC79-7BE2-869368DE2C97}"/>
              </a:ext>
            </a:extLst>
          </p:cNvPr>
          <p:cNvCxnSpPr>
            <a:cxnSpLocks/>
          </p:cNvCxnSpPr>
          <p:nvPr/>
        </p:nvCxnSpPr>
        <p:spPr>
          <a:xfrm>
            <a:off x="8594454" y="5512013"/>
            <a:ext cx="0" cy="3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43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a:off x="608704" y="976938"/>
            <a:ext cx="4319588" cy="46038"/>
          </a:xfrm>
          <a:prstGeom prst="rect">
            <a:avLst/>
          </a:prstGeom>
          <a:noFill/>
          <a:ln>
            <a:noFill/>
          </a:ln>
        </p:spPr>
      </p:pic>
      <p:sp>
        <p:nvSpPr>
          <p:cNvPr id="299" name="Google Shape;299;p3"/>
          <p:cNvSpPr txBox="1"/>
          <p:nvPr/>
        </p:nvSpPr>
        <p:spPr>
          <a:xfrm>
            <a:off x="608704" y="256241"/>
            <a:ext cx="6717155"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Paths</a:t>
            </a: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88E76554-E6B4-9574-279B-CDD2EE1CE1C9}"/>
              </a:ext>
            </a:extLst>
          </p:cNvPr>
          <p:cNvSpPr txBox="1"/>
          <p:nvPr/>
        </p:nvSpPr>
        <p:spPr>
          <a:xfrm>
            <a:off x="505341" y="1547862"/>
            <a:ext cx="10590749" cy="4247317"/>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Corbel" panose="020B0503020204020204" pitchFamily="34" charset="0"/>
              </a:rPr>
              <a:t>In UNIX, the top of the tree is the one directory that always exists and is not a sub-directory of any other directory. This is the</a:t>
            </a:r>
            <a:r>
              <a:rPr lang="en-US" b="1" i="0" dirty="0">
                <a:effectLst/>
                <a:latin typeface="Corbel" panose="020B0503020204020204" pitchFamily="34" charset="0"/>
              </a:rPr>
              <a:t> ROOT </a:t>
            </a:r>
            <a:r>
              <a:rPr lang="en-US" b="0" i="0" dirty="0">
                <a:effectLst/>
                <a:latin typeface="Corbel" panose="020B0503020204020204" pitchFamily="34" charset="0"/>
              </a:rPr>
              <a:t>directory.</a:t>
            </a:r>
          </a:p>
          <a:p>
            <a:endParaRPr lang="en-US" dirty="0">
              <a:latin typeface="Corbel" panose="020B0503020204020204" pitchFamily="34" charset="0"/>
            </a:endParaRPr>
          </a:p>
          <a:p>
            <a:endParaRPr lang="en-US" dirty="0">
              <a:latin typeface="Corbel" panose="020B0503020204020204" pitchFamily="34" charset="0"/>
            </a:endParaRPr>
          </a:p>
          <a:p>
            <a:pPr marL="285750" indent="-285750">
              <a:buFont typeface="Arial" panose="020B0604020202020204" pitchFamily="34" charset="0"/>
              <a:buChar char="•"/>
            </a:pPr>
            <a:r>
              <a:rPr lang="en-US" b="0" i="0" dirty="0">
                <a:effectLst/>
                <a:latin typeface="Corbel" panose="020B0503020204020204" pitchFamily="34" charset="0"/>
              </a:rPr>
              <a:t>The name of the </a:t>
            </a:r>
            <a:r>
              <a:rPr lang="en-US" b="0" i="0" dirty="0">
                <a:effectLst/>
                <a:latin typeface="Andale Mono" panose="020B0509000000000004" pitchFamily="49" charset="0"/>
              </a:rPr>
              <a:t>variables</a:t>
            </a:r>
            <a:r>
              <a:rPr lang="en-US" b="0" i="0" dirty="0">
                <a:effectLst/>
                <a:latin typeface="-apple-system"/>
              </a:rPr>
              <a:t> file at the bottom of the diagram is composed by joining the name of the directories leading to it along with its name at the end.</a:t>
            </a:r>
          </a:p>
          <a:p>
            <a:endParaRPr lang="en-US" dirty="0">
              <a:latin typeface="-apple-system"/>
            </a:endParaRPr>
          </a:p>
          <a:p>
            <a:r>
              <a:rPr lang="en-US" dirty="0">
                <a:latin typeface="-apple-system"/>
              </a:rPr>
              <a:t>	</a:t>
            </a:r>
            <a:r>
              <a:rPr lang="en-US" dirty="0">
                <a:latin typeface="Andale Mono" panose="020B0509000000000004" pitchFamily="49" charset="0"/>
              </a:rPr>
              <a:t>/ + home + </a:t>
            </a:r>
            <a:r>
              <a:rPr lang="en-US" dirty="0" err="1">
                <a:latin typeface="Andale Mono" panose="020B0509000000000004" pitchFamily="49" charset="0"/>
              </a:rPr>
              <a:t>jjuma</a:t>
            </a:r>
            <a:r>
              <a:rPr lang="en-US" dirty="0">
                <a:latin typeface="Andale Mono" panose="020B0509000000000004" pitchFamily="49" charset="0"/>
              </a:rPr>
              <a:t> + lectures + shell-scripting + variables</a:t>
            </a:r>
          </a:p>
          <a:p>
            <a:endParaRPr lang="en-US" dirty="0">
              <a:latin typeface="Andale Mono" panose="020B0509000000000004" pitchFamily="49" charset="0"/>
            </a:endParaRPr>
          </a:p>
          <a:p>
            <a:endParaRPr lang="en-US" dirty="0">
              <a:latin typeface="Andale Mono" panose="020B0509000000000004" pitchFamily="49" charset="0"/>
            </a:endParaRPr>
          </a:p>
          <a:p>
            <a:pPr marL="285750" indent="-285750">
              <a:buFont typeface="Arial" panose="020B0604020202020204" pitchFamily="34" charset="0"/>
              <a:buChar char="•"/>
            </a:pPr>
            <a:r>
              <a:rPr lang="en-US" dirty="0">
                <a:latin typeface="Corbel" panose="020B0503020204020204" pitchFamily="34" charset="0"/>
              </a:rPr>
              <a:t>N</a:t>
            </a:r>
            <a:r>
              <a:rPr lang="en-US" b="0" i="0" dirty="0">
                <a:effectLst/>
                <a:latin typeface="Corbel" panose="020B0503020204020204" pitchFamily="34" charset="0"/>
              </a:rPr>
              <a:t>otation for a full path name of a file or directory is by joining the independent components with the </a:t>
            </a:r>
            <a:r>
              <a:rPr lang="en-US" b="0" i="0" dirty="0">
                <a:effectLst/>
                <a:latin typeface="Andale Mono" panose="020B0509000000000004" pitchFamily="49" charset="0"/>
              </a:rPr>
              <a:t>“/”.</a:t>
            </a:r>
          </a:p>
          <a:p>
            <a:endParaRPr lang="en-US" dirty="0">
              <a:latin typeface="Andale Mono" panose="020B0509000000000004" pitchFamily="49" charset="0"/>
            </a:endParaRPr>
          </a:p>
          <a:p>
            <a:r>
              <a:rPr lang="en-KE" sz="1800" dirty="0">
                <a:latin typeface="Andale Mono" panose="020B0509000000000004" pitchFamily="49" charset="0"/>
              </a:rPr>
              <a:t>	/home/jjuma/lectures/shell-scripting/variables</a:t>
            </a:r>
          </a:p>
          <a:p>
            <a:endParaRPr lang="en-KE" dirty="0">
              <a:latin typeface="Andale Mono" panose="020B0509000000000004" pitchFamily="49" charset="0"/>
            </a:endParaRPr>
          </a:p>
          <a:p>
            <a:pPr marL="285750" indent="-285750">
              <a:buFont typeface="Arial" panose="020B0604020202020204" pitchFamily="34" charset="0"/>
              <a:buChar char="•"/>
            </a:pPr>
            <a:r>
              <a:rPr lang="en-US" dirty="0">
                <a:latin typeface="Andale Mono" panose="020B0509000000000004" pitchFamily="49" charset="0"/>
              </a:rPr>
              <a:t>R</a:t>
            </a:r>
            <a:r>
              <a:rPr lang="en-KE" dirty="0">
                <a:latin typeface="Andale Mono" panose="020B0509000000000004" pitchFamily="49" charset="0"/>
              </a:rPr>
              <a:t>oot path /</a:t>
            </a:r>
          </a:p>
        </p:txBody>
      </p:sp>
    </p:spTree>
    <p:extLst>
      <p:ext uri="{BB962C8B-B14F-4D97-AF65-F5344CB8AC3E}">
        <p14:creationId xmlns:p14="http://schemas.microsoft.com/office/powerpoint/2010/main" val="268387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a:off x="608704" y="976938"/>
            <a:ext cx="4319588" cy="46038"/>
          </a:xfrm>
          <a:prstGeom prst="rect">
            <a:avLst/>
          </a:prstGeom>
          <a:noFill/>
          <a:ln>
            <a:noFill/>
          </a:ln>
        </p:spPr>
      </p:pic>
      <p:sp>
        <p:nvSpPr>
          <p:cNvPr id="299" name="Google Shape;299;p3"/>
          <p:cNvSpPr txBox="1"/>
          <p:nvPr/>
        </p:nvSpPr>
        <p:spPr>
          <a:xfrm>
            <a:off x="608704" y="256241"/>
            <a:ext cx="6717155"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Paths</a:t>
            </a: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88E76554-E6B4-9574-279B-CDD2EE1CE1C9}"/>
              </a:ext>
            </a:extLst>
          </p:cNvPr>
          <p:cNvSpPr txBox="1"/>
          <p:nvPr/>
        </p:nvSpPr>
        <p:spPr>
          <a:xfrm>
            <a:off x="505341" y="1547862"/>
            <a:ext cx="10590749" cy="3139321"/>
          </a:xfrm>
          <a:prstGeom prst="rect">
            <a:avLst/>
          </a:prstGeom>
          <a:noFill/>
        </p:spPr>
        <p:txBody>
          <a:bodyPr wrap="square">
            <a:spAutoFit/>
          </a:bodyPr>
          <a:lstStyle/>
          <a:p>
            <a:r>
              <a:rPr lang="en-US" sz="1800" u="sng" dirty="0">
                <a:latin typeface="Corbel" panose="020B0503020204020204" pitchFamily="34" charset="0"/>
              </a:rPr>
              <a:t>A</a:t>
            </a:r>
            <a:r>
              <a:rPr lang="en-KE" sz="1800" u="sng" dirty="0">
                <a:latin typeface="Corbel" panose="020B0503020204020204" pitchFamily="34" charset="0"/>
              </a:rPr>
              <a:t>bsolute path</a:t>
            </a:r>
          </a:p>
          <a:p>
            <a:endParaRPr lang="en-KE" sz="1800" u="sng" dirty="0">
              <a:latin typeface="Corbel" panose="020B0503020204020204" pitchFamily="34" charset="0"/>
            </a:endParaRPr>
          </a:p>
          <a:p>
            <a:r>
              <a:rPr lang="en-US" dirty="0">
                <a:solidFill>
                  <a:srgbClr val="222222"/>
                </a:solidFill>
                <a:latin typeface="Corbel" panose="020B0503020204020204" pitchFamily="34" charset="0"/>
              </a:rPr>
              <a:t>D</a:t>
            </a:r>
            <a:r>
              <a:rPr lang="en-US" b="0" i="0" dirty="0">
                <a:solidFill>
                  <a:srgbClr val="222222"/>
                </a:solidFill>
                <a:effectLst/>
                <a:latin typeface="Corbel" panose="020B0503020204020204" pitchFamily="34" charset="0"/>
              </a:rPr>
              <a:t>etails the entire path through the directory structure to get to a file, starting at </a:t>
            </a:r>
            <a:r>
              <a:rPr lang="en-US" dirty="0">
                <a:latin typeface="Lucida Console" panose="020B0609040504020204" pitchFamily="49" charset="0"/>
              </a:rPr>
              <a:t>/</a:t>
            </a:r>
            <a:r>
              <a:rPr lang="en-US" dirty="0">
                <a:solidFill>
                  <a:srgbClr val="222222"/>
                </a:solidFill>
                <a:latin typeface="Corbel" panose="020B0503020204020204" pitchFamily="34" charset="0"/>
              </a:rPr>
              <a:t>, the root directory</a:t>
            </a:r>
          </a:p>
          <a:p>
            <a:endParaRPr lang="en-KE" sz="1800" dirty="0">
              <a:latin typeface="Andale Mono" panose="020B0509000000000004" pitchFamily="49" charset="0"/>
            </a:endParaRPr>
          </a:p>
          <a:p>
            <a:r>
              <a:rPr lang="en-KE" sz="1800" dirty="0">
                <a:latin typeface="Lucida Console" panose="020B0609040504020204" pitchFamily="49" charset="0"/>
              </a:rPr>
              <a:t>/home/jjuma/lectures/shell-scripting/variables</a:t>
            </a:r>
          </a:p>
          <a:p>
            <a:endParaRPr lang="en-KE" dirty="0">
              <a:latin typeface="Andale Mono" panose="020B0509000000000004" pitchFamily="49" charset="0"/>
            </a:endParaRPr>
          </a:p>
          <a:p>
            <a:r>
              <a:rPr lang="en-US" u="sng" dirty="0">
                <a:latin typeface="Corbel" panose="020B0503020204020204" pitchFamily="34" charset="0"/>
              </a:rPr>
              <a:t>Relative</a:t>
            </a:r>
            <a:r>
              <a:rPr lang="en-KE" u="sng" dirty="0">
                <a:latin typeface="Corbel" panose="020B0503020204020204" pitchFamily="34" charset="0"/>
              </a:rPr>
              <a:t> path </a:t>
            </a:r>
          </a:p>
          <a:p>
            <a:endParaRPr lang="en-KE" u="sng" dirty="0">
              <a:latin typeface="Andale Mono" panose="020B0509000000000004" pitchFamily="49" charset="0"/>
            </a:endParaRPr>
          </a:p>
          <a:p>
            <a:r>
              <a:rPr lang="en-US" dirty="0">
                <a:solidFill>
                  <a:srgbClr val="222222"/>
                </a:solidFill>
                <a:latin typeface="Corbel" panose="020B0503020204020204" pitchFamily="34" charset="0"/>
              </a:rPr>
              <a:t>I</a:t>
            </a:r>
            <a:r>
              <a:rPr lang="en-US" b="0" i="0" dirty="0">
                <a:solidFill>
                  <a:srgbClr val="222222"/>
                </a:solidFill>
                <a:effectLst/>
                <a:latin typeface="Corbel" panose="020B0503020204020204" pitchFamily="34" charset="0"/>
              </a:rPr>
              <a:t>s the path from where you are now (your present working directory) to the file in question</a:t>
            </a:r>
          </a:p>
          <a:p>
            <a:endParaRPr lang="en-US" u="sng" dirty="0">
              <a:solidFill>
                <a:srgbClr val="222222"/>
              </a:solidFill>
              <a:latin typeface="Corbel" panose="020B0503020204020204" pitchFamily="34" charset="0"/>
            </a:endParaRPr>
          </a:p>
          <a:p>
            <a:r>
              <a:rPr lang="en-US" u="sng" dirty="0">
                <a:solidFill>
                  <a:srgbClr val="222222"/>
                </a:solidFill>
                <a:latin typeface="Lucida Console" panose="020B0609040504020204" pitchFamily="49" charset="0"/>
              </a:rPr>
              <a:t>../</a:t>
            </a:r>
            <a:r>
              <a:rPr lang="en-KE" sz="1800" dirty="0">
                <a:latin typeface="Lucida Console" panose="020B0609040504020204" pitchFamily="49" charset="0"/>
              </a:rPr>
              <a:t>lectures/shell-scripting/variables</a:t>
            </a:r>
          </a:p>
        </p:txBody>
      </p:sp>
    </p:spTree>
    <p:extLst>
      <p:ext uri="{BB962C8B-B14F-4D97-AF65-F5344CB8AC3E}">
        <p14:creationId xmlns:p14="http://schemas.microsoft.com/office/powerpoint/2010/main" val="46103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4256767"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Exercises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06698"/>
            <a:ext cx="11311152" cy="1600438"/>
          </a:xfrm>
          <a:prstGeom prst="rect">
            <a:avLst/>
          </a:prstGeom>
          <a:noFill/>
        </p:spPr>
        <p:txBody>
          <a:bodyPr wrap="square">
            <a:spAutoFit/>
          </a:bodyPr>
          <a:lstStyle/>
          <a:p>
            <a:pPr marL="342900" indent="-342900">
              <a:buFont typeface="+mj-lt"/>
              <a:buAutoNum type="arabicPeriod"/>
            </a:pPr>
            <a:r>
              <a:rPr lang="en-US" b="0" i="0" dirty="0">
                <a:solidFill>
                  <a:srgbClr val="000000"/>
                </a:solidFill>
                <a:effectLst/>
                <a:latin typeface="Corbel" panose="020B0503020204020204" pitchFamily="34" charset="0"/>
              </a:rPr>
              <a:t>A UNIX file is a physical object that exists on the computer’s hard-drive: True or False?</a:t>
            </a:r>
          </a:p>
          <a:p>
            <a:pPr marL="342900" indent="-342900">
              <a:buFont typeface="+mj-lt"/>
              <a:buAutoNum type="arabicPeriod"/>
            </a:pPr>
            <a:r>
              <a:rPr lang="en-US" sz="1600" b="0" i="0" dirty="0">
                <a:solidFill>
                  <a:srgbClr val="000000"/>
                </a:solidFill>
                <a:effectLst/>
                <a:latin typeface="Corbel" panose="020B0503020204020204" pitchFamily="34" charset="0"/>
              </a:rPr>
              <a:t>What is meta-data versus data with respect to files?</a:t>
            </a:r>
          </a:p>
          <a:p>
            <a:pPr marL="342900" indent="-342900">
              <a:buFont typeface="+mj-lt"/>
              <a:buAutoNum type="arabicPeriod"/>
            </a:pPr>
            <a:r>
              <a:rPr lang="en-US" sz="1600" b="0" i="0" dirty="0">
                <a:solidFill>
                  <a:srgbClr val="000000"/>
                </a:solidFill>
                <a:effectLst/>
                <a:latin typeface="Corbel" panose="020B0503020204020204" pitchFamily="34" charset="0"/>
              </a:rPr>
              <a:t>The directory structure and name of the directories is fixed: True or False?</a:t>
            </a:r>
          </a:p>
          <a:p>
            <a:pPr marL="342900" indent="-342900">
              <a:buFont typeface="+mj-lt"/>
              <a:buAutoNum type="arabicPeriod"/>
            </a:pPr>
            <a:r>
              <a:rPr lang="en-US" sz="1600" b="0" i="0" dirty="0">
                <a:solidFill>
                  <a:srgbClr val="000000"/>
                </a:solidFill>
                <a:effectLst/>
                <a:latin typeface="Corbel" panose="020B0503020204020204" pitchFamily="34" charset="0"/>
              </a:rPr>
              <a:t>In the directory tree </a:t>
            </a:r>
            <a:r>
              <a:rPr lang="en-US" sz="1600" dirty="0">
                <a:solidFill>
                  <a:srgbClr val="000000"/>
                </a:solidFill>
                <a:latin typeface="Corbel" panose="020B0503020204020204" pitchFamily="34" charset="0"/>
              </a:rPr>
              <a:t>example in the lecture</a:t>
            </a:r>
            <a:r>
              <a:rPr lang="en-US" sz="1600" b="0" i="0" dirty="0">
                <a:solidFill>
                  <a:srgbClr val="000000"/>
                </a:solidFill>
                <a:effectLst/>
                <a:latin typeface="Corbel" panose="020B0503020204020204" pitchFamily="34" charset="0"/>
              </a:rPr>
              <a:t> what is the full path name of </a:t>
            </a:r>
            <a:r>
              <a:rPr lang="en-US" sz="1600" b="0" i="0" dirty="0" err="1">
                <a:solidFill>
                  <a:srgbClr val="000000"/>
                </a:solidFill>
                <a:effectLst/>
                <a:latin typeface="Lucida Console" panose="020B0609040504020204" pitchFamily="49" charset="0"/>
              </a:rPr>
              <a:t>jjuma’s</a:t>
            </a:r>
            <a:r>
              <a:rPr lang="en-US" sz="1600" b="0" i="0" dirty="0">
                <a:solidFill>
                  <a:srgbClr val="000000"/>
                </a:solidFill>
                <a:effectLst/>
                <a:latin typeface="Lucida Console" panose="020B0609040504020204" pitchFamily="49" charset="0"/>
              </a:rPr>
              <a:t> workflows </a:t>
            </a:r>
            <a:r>
              <a:rPr lang="en-US" sz="1600" b="0" i="0" dirty="0">
                <a:solidFill>
                  <a:srgbClr val="000000"/>
                </a:solidFill>
                <a:effectLst/>
                <a:latin typeface="Corbel" panose="020B0503020204020204" pitchFamily="34" charset="0"/>
              </a:rPr>
              <a:t>directory?</a:t>
            </a:r>
          </a:p>
          <a:p>
            <a:pPr marL="342900" indent="-342900">
              <a:buFont typeface="+mj-lt"/>
              <a:buAutoNum type="arabicPeriod"/>
            </a:pPr>
            <a:r>
              <a:rPr lang="en-US" sz="1600" b="0" i="0" dirty="0">
                <a:solidFill>
                  <a:srgbClr val="000000"/>
                </a:solidFill>
                <a:effectLst/>
                <a:latin typeface="Corbel" panose="020B0503020204020204" pitchFamily="34" charset="0"/>
              </a:rPr>
              <a:t>In the directory tree </a:t>
            </a:r>
            <a:r>
              <a:rPr lang="en-US" sz="1600" dirty="0">
                <a:solidFill>
                  <a:srgbClr val="000000"/>
                </a:solidFill>
                <a:latin typeface="Corbel" panose="020B0503020204020204" pitchFamily="34" charset="0"/>
              </a:rPr>
              <a:t>example in the lecture</a:t>
            </a:r>
            <a:r>
              <a:rPr lang="en-US" sz="1600" b="0" i="0" dirty="0">
                <a:solidFill>
                  <a:srgbClr val="000000"/>
                </a:solidFill>
                <a:effectLst/>
                <a:latin typeface="Corbel" panose="020B0503020204020204" pitchFamily="34" charset="0"/>
              </a:rPr>
              <a:t> what is the full path name of </a:t>
            </a:r>
            <a:r>
              <a:rPr lang="en-US" sz="1600" b="0" i="0" dirty="0" err="1">
                <a:solidFill>
                  <a:srgbClr val="000000"/>
                </a:solidFill>
                <a:effectLst/>
                <a:latin typeface="Lucida Console" panose="020B0609040504020204" pitchFamily="49" charset="0"/>
              </a:rPr>
              <a:t>jjuma’s</a:t>
            </a:r>
            <a:r>
              <a:rPr lang="en-US" sz="1600" b="0" i="0" dirty="0">
                <a:solidFill>
                  <a:srgbClr val="000000"/>
                </a:solidFill>
                <a:effectLst/>
                <a:latin typeface="Lucida Console" panose="020B0609040504020204" pitchFamily="49" charset="0"/>
              </a:rPr>
              <a:t> assignment </a:t>
            </a:r>
            <a:r>
              <a:rPr lang="en-US" sz="1600" b="0" i="0" dirty="0">
                <a:solidFill>
                  <a:srgbClr val="000000"/>
                </a:solidFill>
                <a:effectLst/>
                <a:latin typeface="Corbel" panose="020B0503020204020204" pitchFamily="34" charset="0"/>
              </a:rPr>
              <a:t>files?</a:t>
            </a:r>
          </a:p>
          <a:p>
            <a:pPr marL="342900" indent="-342900">
              <a:buFont typeface="+mj-lt"/>
              <a:buAutoNum type="arabicPeriod"/>
            </a:pPr>
            <a:r>
              <a:rPr lang="en-US" sz="1600" b="0" i="0" dirty="0">
                <a:solidFill>
                  <a:srgbClr val="000000"/>
                </a:solidFill>
                <a:effectLst/>
                <a:latin typeface="Corbel" panose="020B0503020204020204" pitchFamily="34" charset="0"/>
              </a:rPr>
              <a:t>A directory can contain both files and directories: True or False?</a:t>
            </a:r>
            <a:endParaRPr lang="en-US" b="1" i="0" dirty="0">
              <a:solidFill>
                <a:srgbClr val="000000"/>
              </a:solidFill>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213544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Interacting with the Kernel</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5355312"/>
          </a:xfrm>
          <a:prstGeom prst="rect">
            <a:avLst/>
          </a:prstGeom>
          <a:noFill/>
        </p:spPr>
        <p:txBody>
          <a:bodyPr wrap="square">
            <a:spAutoFit/>
          </a:bodyPr>
          <a:lstStyle/>
          <a:p>
            <a:r>
              <a:rPr lang="en-US" b="0" i="0" dirty="0">
                <a:effectLst/>
                <a:latin typeface="Corbel" panose="020B0503020204020204" pitchFamily="34" charset="0"/>
              </a:rPr>
              <a:t>A core function of the shell is to be the first running process a human user of a computer can use to interact with the kernel to get things done. The Shell achieves this by:</a:t>
            </a:r>
          </a:p>
          <a:p>
            <a:endParaRPr lang="en-US" dirty="0">
              <a:latin typeface="Corbel" panose="020B0503020204020204" pitchFamily="34" charset="0"/>
            </a:endParaRPr>
          </a:p>
          <a:p>
            <a:pPr marL="342900" indent="-342900">
              <a:buAutoNum type="arabicParenR"/>
            </a:pPr>
            <a:r>
              <a:rPr lang="en-US" b="0" i="0" dirty="0">
                <a:effectLst/>
                <a:latin typeface="Corbel" panose="020B0503020204020204" pitchFamily="34" charset="0"/>
              </a:rPr>
              <a:t>accepting human oriented commands from a user.</a:t>
            </a:r>
          </a:p>
          <a:p>
            <a:pPr marL="342900" indent="-342900">
              <a:buAutoNum type="arabicParenR"/>
            </a:pPr>
            <a:r>
              <a:rPr lang="en-US" b="0" i="0" dirty="0">
                <a:effectLst/>
                <a:latin typeface="Corbel" panose="020B0503020204020204" pitchFamily="34" charset="0"/>
              </a:rPr>
              <a:t>executing kernel system calls to get the work of the commands done.</a:t>
            </a:r>
          </a:p>
          <a:p>
            <a:pPr marL="342900" indent="-342900">
              <a:buAutoNum type="arabicParenR"/>
            </a:pPr>
            <a:r>
              <a:rPr lang="en-US" b="0" i="0" dirty="0">
                <a:effectLst/>
                <a:latin typeface="Corbel" panose="020B0503020204020204" pitchFamily="34" charset="0"/>
              </a:rPr>
              <a:t>sending a response back. </a:t>
            </a:r>
          </a:p>
          <a:p>
            <a:pPr marL="342900" indent="-342900">
              <a:buAutoNum type="arabicParenR"/>
            </a:pPr>
            <a:endParaRPr lang="en-US" dirty="0">
              <a:latin typeface="Corbel" panose="020B0503020204020204" pitchFamily="34" charset="0"/>
            </a:endParaRPr>
          </a:p>
          <a:p>
            <a:r>
              <a:rPr lang="en-US" b="0" i="0" dirty="0">
                <a:effectLst/>
                <a:latin typeface="Corbel" panose="020B0503020204020204" pitchFamily="34" charset="0"/>
              </a:rPr>
              <a:t>The shell includes the ability to locate other executable programs and launch new processes from them.</a:t>
            </a:r>
          </a:p>
          <a:p>
            <a:endParaRPr lang="en-US" b="1" i="0" dirty="0">
              <a:effectLst/>
              <a:latin typeface="Corbel" panose="020B0503020204020204" pitchFamily="34" charset="0"/>
            </a:endParaRPr>
          </a:p>
          <a:p>
            <a:r>
              <a:rPr lang="en-US" b="0" i="0" dirty="0">
                <a:effectLst/>
                <a:latin typeface="Corbel" panose="020B0503020204020204" pitchFamily="34" charset="0"/>
              </a:rPr>
              <a:t>The shell is text based and is designed with programmers in mind. </a:t>
            </a:r>
          </a:p>
          <a:p>
            <a:endParaRPr lang="en-US" dirty="0">
              <a:latin typeface="Corbel" panose="020B0503020204020204" pitchFamily="34" charset="0"/>
            </a:endParaRPr>
          </a:p>
          <a:p>
            <a:r>
              <a:rPr lang="en-US" i="0" u="sng" dirty="0">
                <a:effectLst/>
                <a:latin typeface="Corbel" panose="020B0503020204020204" pitchFamily="34" charset="0"/>
              </a:rPr>
              <a:t>Shell variants</a:t>
            </a:r>
          </a:p>
          <a:p>
            <a:endParaRPr lang="en-US" i="0" u="sng" dirty="0">
              <a:effectLst/>
              <a:latin typeface="Corbel" panose="020B0503020204020204" pitchFamily="34" charset="0"/>
            </a:endParaRPr>
          </a:p>
          <a:p>
            <a:pPr marL="742950" lvl="1" indent="-285750">
              <a:buFont typeface="Arial" panose="020B0604020202020204" pitchFamily="34" charset="0"/>
              <a:buChar char="•"/>
            </a:pPr>
            <a:r>
              <a:rPr lang="en-US" dirty="0" err="1">
                <a:latin typeface="Corbel" panose="020B0503020204020204" pitchFamily="34" charset="0"/>
              </a:rPr>
              <a:t>Bourne</a:t>
            </a:r>
            <a:endParaRPr lang="en-US" dirty="0">
              <a:latin typeface="Corbel" panose="020B0503020204020204" pitchFamily="34" charset="0"/>
            </a:endParaRPr>
          </a:p>
          <a:p>
            <a:pPr marL="742950" lvl="1" indent="-285750">
              <a:buFont typeface="Arial" panose="020B0604020202020204" pitchFamily="34" charset="0"/>
              <a:buChar char="•"/>
            </a:pPr>
            <a:r>
              <a:rPr lang="en-US" b="0" i="0" dirty="0">
                <a:effectLst/>
                <a:latin typeface="Corbel" panose="020B0503020204020204" pitchFamily="34" charset="0"/>
              </a:rPr>
              <a:t>BASH (</a:t>
            </a:r>
            <a:r>
              <a:rPr lang="en-US" b="0" i="0" dirty="0" err="1">
                <a:effectLst/>
                <a:latin typeface="Corbel" panose="020B0503020204020204" pitchFamily="34" charset="0"/>
              </a:rPr>
              <a:t>Bourne</a:t>
            </a:r>
            <a:r>
              <a:rPr lang="en-US" b="0" i="0" dirty="0">
                <a:effectLst/>
                <a:latin typeface="Corbel" panose="020B0503020204020204" pitchFamily="34" charset="0"/>
              </a:rPr>
              <a:t> Again Shell)</a:t>
            </a:r>
          </a:p>
          <a:p>
            <a:pPr marL="742950" lvl="1" indent="-285750">
              <a:buFont typeface="Arial" panose="020B0604020202020204" pitchFamily="34" charset="0"/>
              <a:buChar char="•"/>
            </a:pPr>
            <a:r>
              <a:rPr lang="en-US" b="0" i="0" dirty="0">
                <a:effectLst/>
                <a:latin typeface="Corbel" panose="020B0503020204020204" pitchFamily="34" charset="0"/>
              </a:rPr>
              <a:t>C shell (</a:t>
            </a:r>
            <a:r>
              <a:rPr lang="en-US" b="0" i="0" dirty="0" err="1">
                <a:effectLst/>
                <a:latin typeface="Corbel" panose="020B0503020204020204" pitchFamily="34" charset="0"/>
              </a:rPr>
              <a:t>csh</a:t>
            </a:r>
            <a:r>
              <a:rPr lang="en-US" b="0" i="0" dirty="0">
                <a:effectLst/>
                <a:latin typeface="Corbel" panose="020B0503020204020204" pitchFamily="34" charset="0"/>
              </a:rPr>
              <a:t>)</a:t>
            </a:r>
          </a:p>
          <a:p>
            <a:pPr marL="742950" lvl="1" indent="-285750">
              <a:buFont typeface="Arial" panose="020B0604020202020204" pitchFamily="34" charset="0"/>
              <a:buChar char="•"/>
            </a:pPr>
            <a:r>
              <a:rPr lang="en-US" b="0" i="0" dirty="0" err="1">
                <a:effectLst/>
                <a:latin typeface="Corbel" panose="020B0503020204020204" pitchFamily="34" charset="0"/>
              </a:rPr>
              <a:t>tcsh</a:t>
            </a:r>
            <a:endParaRPr lang="en-US" b="0" i="0" dirty="0">
              <a:effectLst/>
              <a:latin typeface="Corbel" panose="020B0503020204020204" pitchFamily="34" charset="0"/>
            </a:endParaRPr>
          </a:p>
          <a:p>
            <a:pPr marL="742950" lvl="1" indent="-285750">
              <a:buFont typeface="Arial" panose="020B0604020202020204" pitchFamily="34" charset="0"/>
              <a:buChar char="•"/>
            </a:pPr>
            <a:r>
              <a:rPr lang="en-US" b="0" i="0" dirty="0">
                <a:effectLst/>
                <a:latin typeface="Corbel" panose="020B0503020204020204" pitchFamily="34" charset="0"/>
              </a:rPr>
              <a:t>Korn</a:t>
            </a:r>
            <a:r>
              <a:rPr lang="en-US" dirty="0">
                <a:latin typeface="Corbel" panose="020B0503020204020204" pitchFamily="34" charset="0"/>
              </a:rPr>
              <a:t> Shell (</a:t>
            </a:r>
            <a:r>
              <a:rPr lang="en-US" dirty="0" err="1">
                <a:latin typeface="Corbel" panose="020B0503020204020204" pitchFamily="34" charset="0"/>
              </a:rPr>
              <a:t>ksh</a:t>
            </a:r>
            <a:r>
              <a:rPr lang="en-US" dirty="0">
                <a:latin typeface="Corbel" panose="020B0503020204020204" pitchFamily="34" charset="0"/>
              </a:rPr>
              <a:t>)</a:t>
            </a:r>
          </a:p>
          <a:p>
            <a:pPr marL="742950" lvl="1" indent="-285750">
              <a:buFont typeface="Arial" panose="020B0604020202020204" pitchFamily="34" charset="0"/>
              <a:buChar char="•"/>
            </a:pPr>
            <a:r>
              <a:rPr lang="en-US" dirty="0">
                <a:latin typeface="Corbel" panose="020B0503020204020204" pitchFamily="34" charset="0"/>
              </a:rPr>
              <a:t>Z Shell (</a:t>
            </a:r>
            <a:r>
              <a:rPr lang="en-US" dirty="0" err="1">
                <a:latin typeface="Corbel" panose="020B0503020204020204" pitchFamily="34" charset="0"/>
              </a:rPr>
              <a:t>zsh</a:t>
            </a:r>
            <a:r>
              <a:rPr lang="en-US" dirty="0">
                <a:latin typeface="Corbel" panose="020B0503020204020204" pitchFamily="34" charset="0"/>
              </a:rPr>
              <a:t>)</a:t>
            </a:r>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409383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The command line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73996"/>
            <a:ext cx="4754406" cy="4801314"/>
          </a:xfrm>
          <a:prstGeom prst="rect">
            <a:avLst/>
          </a:prstGeom>
          <a:noFill/>
        </p:spPr>
        <p:txBody>
          <a:bodyPr wrap="square">
            <a:spAutoFit/>
          </a:bodyPr>
          <a:lstStyle/>
          <a:p>
            <a:r>
              <a:rPr lang="en-US" b="0" i="0" dirty="0">
                <a:effectLst/>
                <a:latin typeface="Corbel" panose="020B0503020204020204" pitchFamily="34" charset="0"/>
              </a:rPr>
              <a:t>UNIX command lines can get quite complex. </a:t>
            </a:r>
          </a:p>
          <a:p>
            <a:endParaRPr lang="en-US" dirty="0">
              <a:latin typeface="Corbel" panose="020B0503020204020204" pitchFamily="34" charset="0"/>
            </a:endParaRPr>
          </a:p>
          <a:p>
            <a:r>
              <a:rPr lang="en-US" b="0" i="0" dirty="0">
                <a:effectLst/>
                <a:latin typeface="Corbel" panose="020B0503020204020204" pitchFamily="34" charset="0"/>
              </a:rPr>
              <a:t>A hallmark of UNIX expertise is the ability to compose long command lines that chain together many commands. </a:t>
            </a:r>
          </a:p>
          <a:p>
            <a:endParaRPr lang="en-US" dirty="0">
              <a:latin typeface="Corbel" panose="020B0503020204020204" pitchFamily="34" charset="0"/>
            </a:endParaRPr>
          </a:p>
          <a:p>
            <a:r>
              <a:rPr lang="en-US" b="0" i="0" dirty="0">
                <a:effectLst/>
                <a:latin typeface="Corbel" panose="020B0503020204020204" pitchFamily="34" charset="0"/>
              </a:rPr>
              <a:t>Learning to issue simple command lines is the first step to ruling the UNIX world.</a:t>
            </a:r>
          </a:p>
          <a:p>
            <a:endParaRPr lang="en-US" dirty="0">
              <a:latin typeface="Corbel" panose="020B0503020204020204" pitchFamily="34" charset="0"/>
            </a:endParaRPr>
          </a:p>
          <a:p>
            <a:r>
              <a:rPr lang="en-US" b="0" i="0" dirty="0">
                <a:effectLst/>
                <a:latin typeface="Corbel" panose="020B0503020204020204" pitchFamily="34" charset="0"/>
              </a:rPr>
              <a:t>When the shell receives a command line, it goes through a series of steps to process it. The rules of this processing define what is called the </a:t>
            </a:r>
            <a:r>
              <a:rPr lang="en-US" b="0" i="0" u="none" strike="noStrike" dirty="0">
                <a:effectLst/>
                <a:latin typeface="Corbel" panose="020B0503020204020204" pitchFamily="34" charset="0"/>
                <a:hlinkClick r:id="rId3">
                  <a:extLst>
                    <a:ext uri="{A12FA001-AC4F-418D-AE19-62706E023703}">
                      <ahyp:hlinkClr xmlns:ahyp="http://schemas.microsoft.com/office/drawing/2018/hyperlinkcolor" val="tx"/>
                    </a:ext>
                  </a:extLst>
                </a:hlinkClick>
              </a:rPr>
              <a:t>Shell Grammar</a:t>
            </a:r>
            <a:r>
              <a:rPr lang="en-US" b="0" i="0" dirty="0">
                <a:effectLst/>
                <a:latin typeface="Corbel" panose="020B0503020204020204" pitchFamily="34" charset="0"/>
              </a:rPr>
              <a:t>.</a:t>
            </a:r>
          </a:p>
          <a:p>
            <a:endParaRPr lang="en-US" dirty="0">
              <a:latin typeface="Corbel" panose="020B0503020204020204" pitchFamily="34" charset="0"/>
            </a:endParaRPr>
          </a:p>
          <a:p>
            <a:r>
              <a:rPr lang="en-US" b="0" i="0" dirty="0">
                <a:effectLst/>
                <a:latin typeface="Corbel" panose="020B0503020204020204" pitchFamily="34" charset="0"/>
              </a:rPr>
              <a:t>Commands can be run interactively vs non-interactively (scripts)</a:t>
            </a:r>
          </a:p>
          <a:p>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4">
            <a:alphaModFix/>
          </a:blip>
          <a:srcRect/>
          <a:stretch/>
        </p:blipFill>
        <p:spPr>
          <a:xfrm>
            <a:off x="608704" y="976938"/>
            <a:ext cx="4319588" cy="46038"/>
          </a:xfrm>
          <a:prstGeom prst="rect">
            <a:avLst/>
          </a:prstGeom>
          <a:noFill/>
          <a:ln>
            <a:noFill/>
          </a:ln>
        </p:spPr>
      </p:pic>
      <p:pic>
        <p:nvPicPr>
          <p:cNvPr id="4" name="Picture 3" descr="Diagram&#10;&#10;Description automatically generated">
            <a:extLst>
              <a:ext uri="{FF2B5EF4-FFF2-40B4-BE49-F238E27FC236}">
                <a16:creationId xmlns:a16="http://schemas.microsoft.com/office/drawing/2014/main" id="{8A943D3B-6972-8CBD-CD9A-084C86E1C44B}"/>
              </a:ext>
            </a:extLst>
          </p:cNvPr>
          <p:cNvPicPr>
            <a:picLocks noChangeAspect="1"/>
          </p:cNvPicPr>
          <p:nvPr/>
        </p:nvPicPr>
        <p:blipFill>
          <a:blip r:embed="rId5"/>
          <a:stretch>
            <a:fillRect/>
          </a:stretch>
        </p:blipFill>
        <p:spPr>
          <a:xfrm>
            <a:off x="5796546" y="589857"/>
            <a:ext cx="4319588" cy="6165565"/>
          </a:xfrm>
          <a:prstGeom prst="rect">
            <a:avLst/>
          </a:prstGeom>
        </p:spPr>
      </p:pic>
      <p:sp>
        <p:nvSpPr>
          <p:cNvPr id="5" name="TextBox 4">
            <a:extLst>
              <a:ext uri="{FF2B5EF4-FFF2-40B4-BE49-F238E27FC236}">
                <a16:creationId xmlns:a16="http://schemas.microsoft.com/office/drawing/2014/main" id="{EC95CA67-0706-AE53-F2D2-61F1F7A079C9}"/>
              </a:ext>
            </a:extLst>
          </p:cNvPr>
          <p:cNvSpPr txBox="1"/>
          <p:nvPr/>
        </p:nvSpPr>
        <p:spPr>
          <a:xfrm>
            <a:off x="509387" y="6417685"/>
            <a:ext cx="5586613" cy="276999"/>
          </a:xfrm>
          <a:prstGeom prst="rect">
            <a:avLst/>
          </a:prstGeom>
          <a:noFill/>
        </p:spPr>
        <p:txBody>
          <a:bodyPr wrap="square">
            <a:spAutoFit/>
          </a:bodyPr>
          <a:lstStyle/>
          <a:p>
            <a:r>
              <a:rPr lang="en-KE" sz="1200" dirty="0">
                <a:latin typeface="Corbel" panose="020B0503020204020204" pitchFamily="34" charset="0"/>
              </a:rPr>
              <a:t>Source: https://jappavoo.github.io/UndertheCovers/textbook/unix/terminal.html</a:t>
            </a:r>
          </a:p>
        </p:txBody>
      </p:sp>
    </p:spTree>
    <p:extLst>
      <p:ext uri="{BB962C8B-B14F-4D97-AF65-F5344CB8AC3E}">
        <p14:creationId xmlns:p14="http://schemas.microsoft.com/office/powerpoint/2010/main" val="832801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dirty="0">
                <a:solidFill>
                  <a:srgbClr val="712C3D"/>
                </a:solidFill>
                <a:latin typeface="Century Gothic" panose="020B0502020202020204" pitchFamily="34" charset="0"/>
                <a:ea typeface="Calibri"/>
                <a:cs typeface="Calibri"/>
                <a:sym typeface="Calibri"/>
              </a:rPr>
              <a:t>Help </a:t>
            </a:r>
            <a:r>
              <a:rPr lang="en-US" sz="2800" b="0" i="0" u="none" strike="noStrike" cap="none" dirty="0">
                <a:solidFill>
                  <a:srgbClr val="712C3D"/>
                </a:solidFill>
                <a:latin typeface="Century Gothic" panose="020B0502020202020204" pitchFamily="34" charset="0"/>
                <a:ea typeface="Calibri"/>
                <a:cs typeface="Calibri"/>
                <a:sym typeface="Calibri"/>
              </a:rPr>
              <a:t>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1754326"/>
          </a:xfrm>
          <a:prstGeom prst="rect">
            <a:avLst/>
          </a:prstGeom>
          <a:noFill/>
        </p:spPr>
        <p:txBody>
          <a:bodyPr wrap="square">
            <a:spAutoFit/>
          </a:bodyPr>
          <a:lstStyle/>
          <a:p>
            <a:pPr lvl="1"/>
            <a:r>
              <a:rPr lang="en-US" u="sng" dirty="0">
                <a:latin typeface="Corbel" panose="020B0503020204020204" pitchFamily="34" charset="0"/>
              </a:rPr>
              <a:t>m</a:t>
            </a:r>
            <a:r>
              <a:rPr lang="en-US" b="0" i="0" u="sng" dirty="0">
                <a:effectLst/>
                <a:latin typeface="Corbel" panose="020B0503020204020204" pitchFamily="34" charset="0"/>
              </a:rPr>
              <a:t>an pages  (manual pages)</a:t>
            </a:r>
          </a:p>
          <a:p>
            <a:pPr lvl="1"/>
            <a:endParaRPr lang="en-US" dirty="0">
              <a:latin typeface="Corbel" panose="020B0503020204020204" pitchFamily="34" charset="0"/>
            </a:endParaRPr>
          </a:p>
          <a:p>
            <a:pPr lvl="1"/>
            <a:r>
              <a:rPr lang="en-US" b="0" i="0" dirty="0">
                <a:solidFill>
                  <a:srgbClr val="222222"/>
                </a:solidFill>
                <a:effectLst/>
                <a:latin typeface="Corbel" panose="020B0503020204020204" pitchFamily="34" charset="0"/>
              </a:rPr>
              <a:t>Linux includes a built-in manual for nearly all commands, so these should be your go-to reference.</a:t>
            </a:r>
            <a:endParaRPr lang="en-US" dirty="0">
              <a:latin typeface="Corbel" panose="020B0503020204020204" pitchFamily="34" charset="0"/>
            </a:endParaRPr>
          </a:p>
          <a:p>
            <a:pPr lvl="1"/>
            <a:endParaRPr lang="en-US" b="1" i="0" dirty="0">
              <a:effectLst/>
              <a:latin typeface="Lucida Console" panose="020B0609040504020204" pitchFamily="49" charset="0"/>
            </a:endParaRPr>
          </a:p>
          <a:p>
            <a:pPr lvl="1"/>
            <a:r>
              <a:rPr lang="en-US" b="1" i="0" dirty="0">
                <a:effectLst/>
                <a:latin typeface="Lucida Console" panose="020B0609040504020204" pitchFamily="49" charset="0"/>
              </a:rPr>
              <a:t>man</a:t>
            </a:r>
            <a:r>
              <a:rPr lang="en-US" b="0" i="0" dirty="0">
                <a:effectLst/>
                <a:latin typeface="Corbel" panose="020B0503020204020204" pitchFamily="34" charset="0"/>
              </a:rPr>
              <a:t> 			format and display manual pages</a:t>
            </a:r>
          </a:p>
          <a:p>
            <a:pPr lvl="1"/>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
        <p:nvSpPr>
          <p:cNvPr id="6" name="TextBox 5">
            <a:extLst>
              <a:ext uri="{FF2B5EF4-FFF2-40B4-BE49-F238E27FC236}">
                <a16:creationId xmlns:a16="http://schemas.microsoft.com/office/drawing/2014/main" id="{E8A7B261-CCF1-83BE-695A-65670EA1C0E1}"/>
              </a:ext>
            </a:extLst>
          </p:cNvPr>
          <p:cNvSpPr txBox="1"/>
          <p:nvPr/>
        </p:nvSpPr>
        <p:spPr>
          <a:xfrm>
            <a:off x="1029945" y="3294111"/>
            <a:ext cx="5445303" cy="2677656"/>
          </a:xfrm>
          <a:prstGeom prst="rect">
            <a:avLst/>
          </a:prstGeom>
          <a:noFill/>
        </p:spPr>
        <p:txBody>
          <a:bodyPr wrap="square">
            <a:spAutoFit/>
          </a:bodyPr>
          <a:lstStyle/>
          <a:p>
            <a:pPr algn="l">
              <a:buFont typeface="+mj-lt"/>
              <a:buAutoNum type="arabicPeriod"/>
            </a:pPr>
            <a:r>
              <a:rPr lang="en-US" sz="1400" b="1" i="0" dirty="0">
                <a:solidFill>
                  <a:srgbClr val="222222"/>
                </a:solidFill>
                <a:effectLst/>
                <a:latin typeface="Corbel" panose="020B0503020204020204" pitchFamily="34" charset="0"/>
              </a:rPr>
              <a:t>NAME</a:t>
            </a:r>
            <a:r>
              <a:rPr lang="en-US" sz="1400" b="0" i="0" dirty="0">
                <a:solidFill>
                  <a:srgbClr val="222222"/>
                </a:solidFill>
                <a:effectLst/>
                <a:latin typeface="Corbel" panose="020B0503020204020204" pitchFamily="34" charset="0"/>
              </a:rPr>
              <a:t> – a one-line description of what it does.</a:t>
            </a:r>
          </a:p>
          <a:p>
            <a:pPr algn="l">
              <a:buFont typeface="+mj-lt"/>
              <a:buAutoNum type="arabicPeriod"/>
            </a:pPr>
            <a:endParaRPr lang="en-US" sz="1400" b="0" i="0" dirty="0">
              <a:solidFill>
                <a:srgbClr val="222222"/>
              </a:solidFill>
              <a:effectLst/>
              <a:latin typeface="Corbel" panose="020B0503020204020204" pitchFamily="34" charset="0"/>
            </a:endParaRPr>
          </a:p>
          <a:p>
            <a:pPr algn="l">
              <a:buFont typeface="+mj-lt"/>
              <a:buAutoNum type="arabicPeriod"/>
            </a:pPr>
            <a:r>
              <a:rPr lang="en-US" sz="1400" b="1" i="0" dirty="0">
                <a:solidFill>
                  <a:srgbClr val="222222"/>
                </a:solidFill>
                <a:effectLst/>
                <a:latin typeface="Corbel" panose="020B0503020204020204" pitchFamily="34" charset="0"/>
              </a:rPr>
              <a:t>SYNOPSIS</a:t>
            </a:r>
            <a:r>
              <a:rPr lang="en-US" sz="1400" b="0" i="0" dirty="0">
                <a:solidFill>
                  <a:srgbClr val="222222"/>
                </a:solidFill>
                <a:effectLst/>
                <a:latin typeface="Corbel" panose="020B0503020204020204" pitchFamily="34" charset="0"/>
              </a:rPr>
              <a:t> – basic syntax for the command line.</a:t>
            </a:r>
          </a:p>
          <a:p>
            <a:pPr algn="l">
              <a:buFont typeface="+mj-lt"/>
              <a:buAutoNum type="arabicPeriod"/>
            </a:pPr>
            <a:endParaRPr lang="en-US" sz="1400" b="0" i="0" dirty="0">
              <a:solidFill>
                <a:srgbClr val="222222"/>
              </a:solidFill>
              <a:effectLst/>
              <a:latin typeface="Corbel" panose="020B0503020204020204" pitchFamily="34" charset="0"/>
            </a:endParaRPr>
          </a:p>
          <a:p>
            <a:pPr algn="l">
              <a:buFont typeface="+mj-lt"/>
              <a:buAutoNum type="arabicPeriod"/>
            </a:pPr>
            <a:r>
              <a:rPr lang="en-US" sz="1400" b="1" i="0" dirty="0">
                <a:solidFill>
                  <a:srgbClr val="222222"/>
                </a:solidFill>
                <a:effectLst/>
                <a:latin typeface="Corbel" panose="020B0503020204020204" pitchFamily="34" charset="0"/>
              </a:rPr>
              <a:t>DESCRIPTION</a:t>
            </a:r>
            <a:r>
              <a:rPr lang="en-US" sz="1400" b="0" i="0" dirty="0">
                <a:solidFill>
                  <a:srgbClr val="222222"/>
                </a:solidFill>
                <a:effectLst/>
                <a:latin typeface="Corbel" panose="020B0503020204020204" pitchFamily="34" charset="0"/>
              </a:rPr>
              <a:t> – describes the program's functionalities.</a:t>
            </a:r>
          </a:p>
          <a:p>
            <a:pPr algn="l">
              <a:buFont typeface="+mj-lt"/>
              <a:buAutoNum type="arabicPeriod"/>
            </a:pPr>
            <a:endParaRPr lang="en-US" sz="1400" b="0" i="0" dirty="0">
              <a:solidFill>
                <a:srgbClr val="222222"/>
              </a:solidFill>
              <a:effectLst/>
              <a:latin typeface="Corbel" panose="020B0503020204020204" pitchFamily="34" charset="0"/>
            </a:endParaRPr>
          </a:p>
          <a:p>
            <a:pPr algn="l">
              <a:buFont typeface="+mj-lt"/>
              <a:buAutoNum type="arabicPeriod"/>
            </a:pPr>
            <a:r>
              <a:rPr lang="en-US" sz="1400" b="1" i="0" dirty="0">
                <a:solidFill>
                  <a:srgbClr val="222222"/>
                </a:solidFill>
                <a:effectLst/>
                <a:latin typeface="Corbel" panose="020B0503020204020204" pitchFamily="34" charset="0"/>
              </a:rPr>
              <a:t>OPTIONS</a:t>
            </a:r>
            <a:r>
              <a:rPr lang="en-US" sz="1400" b="0" i="0" dirty="0">
                <a:solidFill>
                  <a:srgbClr val="222222"/>
                </a:solidFill>
                <a:effectLst/>
                <a:latin typeface="Corbel" panose="020B0503020204020204" pitchFamily="34" charset="0"/>
              </a:rPr>
              <a:t> – lists command line options that are available for this program.</a:t>
            </a:r>
          </a:p>
          <a:p>
            <a:pPr algn="l">
              <a:buFont typeface="+mj-lt"/>
              <a:buAutoNum type="arabicPeriod"/>
            </a:pPr>
            <a:endParaRPr lang="en-US" sz="1400" b="0" i="0" dirty="0">
              <a:solidFill>
                <a:srgbClr val="222222"/>
              </a:solidFill>
              <a:effectLst/>
              <a:latin typeface="Corbel" panose="020B0503020204020204" pitchFamily="34" charset="0"/>
            </a:endParaRPr>
          </a:p>
          <a:p>
            <a:pPr algn="l">
              <a:buFont typeface="+mj-lt"/>
              <a:buAutoNum type="arabicPeriod"/>
            </a:pPr>
            <a:r>
              <a:rPr lang="en-US" sz="1400" b="1" i="0" dirty="0">
                <a:solidFill>
                  <a:srgbClr val="222222"/>
                </a:solidFill>
                <a:effectLst/>
                <a:latin typeface="Corbel" panose="020B0503020204020204" pitchFamily="34" charset="0"/>
              </a:rPr>
              <a:t>EXAMPLES</a:t>
            </a:r>
            <a:r>
              <a:rPr lang="en-US" sz="1400" b="0" i="0" dirty="0">
                <a:solidFill>
                  <a:srgbClr val="222222"/>
                </a:solidFill>
                <a:effectLst/>
                <a:latin typeface="Corbel" panose="020B0503020204020204" pitchFamily="34" charset="0"/>
              </a:rPr>
              <a:t> – examples of some of the options available</a:t>
            </a:r>
          </a:p>
          <a:p>
            <a:pPr algn="l">
              <a:buFont typeface="+mj-lt"/>
              <a:buAutoNum type="arabicPeriod"/>
            </a:pPr>
            <a:endParaRPr lang="en-US" sz="1400" b="0" i="0" dirty="0">
              <a:solidFill>
                <a:srgbClr val="222222"/>
              </a:solidFill>
              <a:effectLst/>
              <a:latin typeface="Corbel" panose="020B0503020204020204" pitchFamily="34" charset="0"/>
            </a:endParaRPr>
          </a:p>
          <a:p>
            <a:pPr algn="l">
              <a:buFont typeface="+mj-lt"/>
              <a:buAutoNum type="arabicPeriod"/>
            </a:pPr>
            <a:r>
              <a:rPr lang="en-US" sz="1400" b="1" i="0" dirty="0">
                <a:solidFill>
                  <a:srgbClr val="222222"/>
                </a:solidFill>
                <a:effectLst/>
                <a:latin typeface="Corbel" panose="020B0503020204020204" pitchFamily="34" charset="0"/>
              </a:rPr>
              <a:t>SEE ALSO</a:t>
            </a:r>
            <a:r>
              <a:rPr lang="en-US" sz="1400" b="0" i="0" dirty="0">
                <a:solidFill>
                  <a:srgbClr val="222222"/>
                </a:solidFill>
                <a:effectLst/>
                <a:latin typeface="Corbel" panose="020B0503020204020204" pitchFamily="34" charset="0"/>
              </a:rPr>
              <a:t> – list of related commands.</a:t>
            </a:r>
          </a:p>
        </p:txBody>
      </p:sp>
    </p:spTree>
    <p:extLst>
      <p:ext uri="{BB962C8B-B14F-4D97-AF65-F5344CB8AC3E}">
        <p14:creationId xmlns:p14="http://schemas.microsoft.com/office/powerpoint/2010/main" val="278556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Objectives</a:t>
            </a:r>
            <a:endParaRPr dirty="0">
              <a:latin typeface="Century Gothic" panose="020B0502020202020204" pitchFamily="34" charset="0"/>
            </a:endParaRPr>
          </a:p>
        </p:txBody>
      </p:sp>
      <p:sp>
        <p:nvSpPr>
          <p:cNvPr id="292" name="Google Shape;292;p2"/>
          <p:cNvSpPr txBox="1">
            <a:spLocks noGrp="1"/>
          </p:cNvSpPr>
          <p:nvPr>
            <p:ph type="body" idx="1"/>
          </p:nvPr>
        </p:nvSpPr>
        <p:spPr>
          <a:xfrm>
            <a:off x="609600" y="1601788"/>
            <a:ext cx="10972800" cy="4572000"/>
          </a:xfrm>
          <a:prstGeom prst="rect">
            <a:avLst/>
          </a:prstGeom>
          <a:noFill/>
          <a:ln>
            <a:noFill/>
          </a:ln>
        </p:spPr>
        <p:txBody>
          <a:bodyPr spcFirstLastPara="1" wrap="square" lIns="91425" tIns="45700" rIns="91425" bIns="45700" anchor="t" anchorCtr="0">
            <a:noAutofit/>
          </a:bodyPr>
          <a:lstStyle/>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What is UNIX</a:t>
            </a: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Basic UNIX commands</a:t>
            </a: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Redirection/Pipes</a:t>
            </a: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File system security/permissions</a:t>
            </a: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Other useful UNIX commands</a:t>
            </a:r>
            <a:endParaRPr lang="en-US" sz="2400" dirty="0"/>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p:txBody>
      </p:sp>
    </p:spTree>
    <p:extLst>
      <p:ext uri="{BB962C8B-B14F-4D97-AF65-F5344CB8AC3E}">
        <p14:creationId xmlns:p14="http://schemas.microsoft.com/office/powerpoint/2010/main" val="232724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3693319"/>
          </a:xfrm>
          <a:prstGeom prst="rect">
            <a:avLst/>
          </a:prstGeom>
          <a:noFill/>
        </p:spPr>
        <p:txBody>
          <a:bodyPr wrap="square">
            <a:spAutoFit/>
          </a:bodyPr>
          <a:lstStyle/>
          <a:p>
            <a:pPr lvl="1"/>
            <a:r>
              <a:rPr lang="en-US" b="0" i="0" u="sng" dirty="0">
                <a:effectLst/>
                <a:latin typeface="Corbel" panose="020B0503020204020204" pitchFamily="34" charset="0"/>
              </a:rPr>
              <a:t>Listing files and directories</a:t>
            </a:r>
          </a:p>
          <a:p>
            <a:pPr lvl="1"/>
            <a:endParaRPr lang="en-US" dirty="0">
              <a:latin typeface="Corbel" panose="020B0503020204020204" pitchFamily="34" charset="0"/>
            </a:endParaRPr>
          </a:p>
          <a:p>
            <a:pPr lvl="1"/>
            <a:r>
              <a:rPr lang="en-US" b="1" dirty="0">
                <a:latin typeface="Lucida Console" panose="020B0609040504020204" pitchFamily="49" charset="0"/>
              </a:rPr>
              <a:t>l</a:t>
            </a:r>
            <a:r>
              <a:rPr lang="en-US" b="1" i="0" dirty="0">
                <a:effectLst/>
                <a:latin typeface="Lucida Console" panose="020B0609040504020204" pitchFamily="49" charset="0"/>
              </a:rPr>
              <a:t>s</a:t>
            </a:r>
            <a:r>
              <a:rPr lang="en-US" b="0" i="0" dirty="0">
                <a:effectLst/>
                <a:latin typeface="Corbel" panose="020B0503020204020204" pitchFamily="34" charset="0"/>
              </a:rPr>
              <a:t> 			lists the contents of your current working directory.</a:t>
            </a:r>
          </a:p>
          <a:p>
            <a:pPr lvl="1"/>
            <a:r>
              <a:rPr lang="en-US" b="1" i="0" dirty="0">
                <a:effectLst/>
                <a:latin typeface="Lucida Console" panose="020B0609040504020204" pitchFamily="49" charset="0"/>
              </a:rPr>
              <a:t>ls -a</a:t>
            </a:r>
            <a:r>
              <a:rPr lang="en-US" b="0" i="0" dirty="0">
                <a:effectLst/>
                <a:latin typeface="Corbel" panose="020B0503020204020204" pitchFamily="34" charset="0"/>
              </a:rPr>
              <a:t> 	 	lists all the contents of your current working directory (including directories with a dot)</a:t>
            </a: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marL="800100" lvl="1" indent="-342900">
              <a:buAutoNum type="arabicPeriod"/>
            </a:pPr>
            <a:r>
              <a:rPr lang="en-US" b="0" i="0" dirty="0">
                <a:effectLst/>
                <a:latin typeface="Corbel" panose="020B0503020204020204" pitchFamily="34" charset="0"/>
              </a:rPr>
              <a:t>What does the command </a:t>
            </a:r>
            <a:r>
              <a:rPr lang="en-US" b="1" i="0" dirty="0">
                <a:effectLst/>
                <a:latin typeface="Lucida Console" panose="020B0609040504020204" pitchFamily="49" charset="0"/>
              </a:rPr>
              <a:t>ls –lth </a:t>
            </a:r>
            <a:r>
              <a:rPr lang="en-US" b="0" i="0" dirty="0">
                <a:effectLst/>
                <a:latin typeface="Corbel" panose="020B0503020204020204" pitchFamily="34" charset="0"/>
              </a:rPr>
              <a:t>do?</a:t>
            </a:r>
          </a:p>
          <a:p>
            <a:pPr marL="800100" lvl="1" indent="-342900">
              <a:buAutoNum type="arabicPeriod"/>
            </a:pPr>
            <a:endParaRPr lang="en-US" b="0" i="0" dirty="0">
              <a:effectLst/>
              <a:latin typeface="Corbel" panose="020B0503020204020204" pitchFamily="34" charset="0"/>
            </a:endParaRPr>
          </a:p>
          <a:p>
            <a:pPr marL="800100" lvl="1" indent="-342900">
              <a:buAutoNum type="arabicPeriod"/>
            </a:pPr>
            <a:r>
              <a:rPr lang="en-US" dirty="0">
                <a:latin typeface="Corbel" panose="020B0503020204020204" pitchFamily="34" charset="0"/>
              </a:rPr>
              <a:t>To list all the files in long format and show complete time information, which command can you use?</a:t>
            </a:r>
          </a:p>
          <a:p>
            <a:pPr marL="800100" lvl="1" indent="-342900">
              <a:buAutoNum type="arabicPeriod"/>
            </a:pPr>
            <a:endParaRPr lang="en-US" b="0" i="0" dirty="0">
              <a:effectLst/>
              <a:latin typeface="Corbel" panose="020B0503020204020204" pitchFamily="34" charset="0"/>
            </a:endParaRPr>
          </a:p>
          <a:p>
            <a:pPr marL="800100" lvl="1" indent="-342900">
              <a:buAutoNum type="arabicPeriod"/>
            </a:pPr>
            <a:r>
              <a:rPr lang="en-US" b="0" i="0" dirty="0">
                <a:effectLst/>
                <a:latin typeface="Corbel" panose="020B0503020204020204" pitchFamily="34" charset="0"/>
              </a:rPr>
              <a:t>To list all the files in a directory and output in a comma-separated format,</a:t>
            </a:r>
            <a:r>
              <a:rPr lang="en-US" dirty="0">
                <a:latin typeface="Corbel" panose="020B0503020204020204" pitchFamily="34" charset="0"/>
              </a:rPr>
              <a:t> which optional flag can you use?</a:t>
            </a:r>
          </a:p>
          <a:p>
            <a:pPr marL="800100" lvl="1" indent="-342900">
              <a:buAutoNum type="arabicPeriod"/>
            </a:pPr>
            <a:endParaRPr lang="en-US" b="0" i="0" dirty="0">
              <a:effectLst/>
              <a:latin typeface="Corbel" panose="020B0503020204020204" pitchFamily="34" charset="0"/>
            </a:endParaRPr>
          </a:p>
          <a:p>
            <a:pPr lvl="1"/>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871201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3416320"/>
          </a:xfrm>
          <a:prstGeom prst="rect">
            <a:avLst/>
          </a:prstGeom>
          <a:noFill/>
        </p:spPr>
        <p:txBody>
          <a:bodyPr wrap="square">
            <a:spAutoFit/>
          </a:bodyPr>
          <a:lstStyle/>
          <a:p>
            <a:pPr lvl="1"/>
            <a:r>
              <a:rPr lang="en-US" b="0" i="0" u="sng" dirty="0">
                <a:effectLst/>
                <a:latin typeface="Corbel" panose="020B0503020204020204" pitchFamily="34" charset="0"/>
              </a:rPr>
              <a:t>Making directories</a:t>
            </a:r>
          </a:p>
          <a:p>
            <a:pPr lvl="1"/>
            <a:endParaRPr lang="en-US" dirty="0">
              <a:latin typeface="Corbel" panose="020B0503020204020204" pitchFamily="34" charset="0"/>
            </a:endParaRPr>
          </a:p>
          <a:p>
            <a:pPr lvl="1"/>
            <a:r>
              <a:rPr lang="en-US" b="1" i="0" dirty="0" err="1">
                <a:effectLst/>
                <a:latin typeface="Lucida Console" panose="020B0609040504020204" pitchFamily="49" charset="0"/>
              </a:rPr>
              <a:t>mkdir</a:t>
            </a:r>
            <a:r>
              <a:rPr lang="en-US" b="0" i="0" dirty="0">
                <a:effectLst/>
                <a:latin typeface="Corbel" panose="020B0503020204020204" pitchFamily="34" charset="0"/>
              </a:rPr>
              <a:t> 			make a directory.</a:t>
            </a: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marL="800100" lvl="1" indent="-342900">
              <a:buAutoNum type="arabicPeriod"/>
            </a:pPr>
            <a:r>
              <a:rPr lang="en-US" b="0" i="0" dirty="0">
                <a:effectLst/>
                <a:latin typeface="Corbel" panose="020B0503020204020204" pitchFamily="34" charset="0"/>
              </a:rPr>
              <a:t>Make a directory in your </a:t>
            </a:r>
            <a:r>
              <a:rPr lang="en-US" b="1" i="0" dirty="0">
                <a:effectLst/>
                <a:latin typeface="Lucida Console" panose="020B0609040504020204" pitchFamily="49" charset="0"/>
              </a:rPr>
              <a:t>home</a:t>
            </a:r>
            <a:r>
              <a:rPr lang="en-US" b="0" i="0" dirty="0">
                <a:effectLst/>
                <a:latin typeface="Andale Mono" panose="020B0509000000000004" pitchFamily="49" charset="0"/>
              </a:rPr>
              <a:t> </a:t>
            </a:r>
            <a:r>
              <a:rPr lang="en-US" b="0" i="0" dirty="0">
                <a:effectLst/>
                <a:latin typeface="Corbel" panose="020B0503020204020204" pitchFamily="34" charset="0"/>
              </a:rPr>
              <a:t>directory and name it</a:t>
            </a:r>
            <a:r>
              <a:rPr lang="en-US" dirty="0">
                <a:latin typeface="Corbel" panose="020B0503020204020204" pitchFamily="34" charset="0"/>
              </a:rPr>
              <a:t> </a:t>
            </a:r>
            <a:r>
              <a:rPr lang="en-US" b="1" dirty="0">
                <a:latin typeface="Lucida Console" panose="020B0609040504020204" pitchFamily="49" charset="0"/>
              </a:rPr>
              <a:t>lectures</a:t>
            </a:r>
          </a:p>
          <a:p>
            <a:pPr marL="800100" lvl="1" indent="-342900">
              <a:buAutoNum type="arabicPeriod"/>
            </a:pPr>
            <a:endParaRPr lang="en-US" b="1" dirty="0">
              <a:latin typeface="Lucida Console" panose="020B0609040504020204" pitchFamily="49" charset="0"/>
            </a:endParaRPr>
          </a:p>
          <a:p>
            <a:pPr marL="800100" lvl="1" indent="-342900">
              <a:buAutoNum type="arabicPeriod"/>
            </a:pPr>
            <a:r>
              <a:rPr lang="en-US" dirty="0">
                <a:latin typeface="Corbel" panose="020B0503020204020204" pitchFamily="34" charset="0"/>
              </a:rPr>
              <a:t>In </a:t>
            </a:r>
            <a:r>
              <a:rPr lang="en-US" dirty="0">
                <a:latin typeface="Lucida Console" panose="020B0609040504020204" pitchFamily="49" charset="0"/>
              </a:rPr>
              <a:t>lectures</a:t>
            </a:r>
            <a:r>
              <a:rPr lang="en-US" dirty="0">
                <a:latin typeface="Corbel" panose="020B0503020204020204" pitchFamily="34" charset="0"/>
              </a:rPr>
              <a:t> directory make additional sub-directories, </a:t>
            </a:r>
            <a:r>
              <a:rPr lang="en-US" b="1" dirty="0" err="1">
                <a:latin typeface="Lucida Console" panose="020B0609040504020204" pitchFamily="49" charset="0"/>
              </a:rPr>
              <a:t>unix</a:t>
            </a:r>
            <a:r>
              <a:rPr lang="en-US" b="1" dirty="0">
                <a:latin typeface="Lucida Console" panose="020B0609040504020204" pitchFamily="49" charset="0"/>
              </a:rPr>
              <a:t>-stuff</a:t>
            </a:r>
            <a:r>
              <a:rPr lang="en-US" dirty="0">
                <a:latin typeface="Corbel" panose="020B0503020204020204" pitchFamily="34" charset="0"/>
              </a:rPr>
              <a:t> and </a:t>
            </a:r>
            <a:r>
              <a:rPr lang="en-US" b="1" dirty="0">
                <a:latin typeface="Lucida Console" panose="020B0609040504020204" pitchFamily="49" charset="0"/>
              </a:rPr>
              <a:t>shell-scripting</a:t>
            </a:r>
          </a:p>
          <a:p>
            <a:pPr marL="800100" lvl="1" indent="-342900">
              <a:buAutoNum type="arabicPeriod"/>
            </a:pPr>
            <a:endParaRPr lang="en-US" b="1" dirty="0">
              <a:latin typeface="Lucida Console" panose="020B0609040504020204" pitchFamily="49" charset="0"/>
            </a:endParaRPr>
          </a:p>
          <a:p>
            <a:pPr marL="800100" lvl="1" indent="-342900">
              <a:buAutoNum type="arabicPeriod"/>
            </a:pPr>
            <a:r>
              <a:rPr lang="en-US" dirty="0">
                <a:latin typeface="Corbel" panose="020B0503020204020204" pitchFamily="34" charset="0"/>
              </a:rPr>
              <a:t>Make another directory in your </a:t>
            </a:r>
            <a:r>
              <a:rPr lang="en-US" b="1" dirty="0">
                <a:latin typeface="Lucida Console" panose="020B0609040504020204" pitchFamily="49" charset="0"/>
              </a:rPr>
              <a:t>home</a:t>
            </a:r>
            <a:r>
              <a:rPr lang="en-US" dirty="0">
                <a:latin typeface="Corbel" panose="020B0503020204020204" pitchFamily="34" charset="0"/>
              </a:rPr>
              <a:t> directory and name it </a:t>
            </a:r>
            <a:r>
              <a:rPr lang="en-US" b="1" dirty="0">
                <a:latin typeface="Lucida Console" panose="020B0609040504020204" pitchFamily="49" charset="0"/>
              </a:rPr>
              <a:t>assignments</a:t>
            </a: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9571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5355312"/>
          </a:xfrm>
          <a:prstGeom prst="rect">
            <a:avLst/>
          </a:prstGeom>
          <a:noFill/>
        </p:spPr>
        <p:txBody>
          <a:bodyPr wrap="square">
            <a:spAutoFit/>
          </a:bodyPr>
          <a:lstStyle/>
          <a:p>
            <a:pPr lvl="1"/>
            <a:r>
              <a:rPr lang="en-US" b="0" i="0" u="sng" dirty="0">
                <a:effectLst/>
                <a:latin typeface="Corbel" panose="020B0503020204020204" pitchFamily="34" charset="0"/>
              </a:rPr>
              <a:t>Changing directory</a:t>
            </a:r>
          </a:p>
          <a:p>
            <a:pPr lvl="1"/>
            <a:endParaRPr lang="en-US" dirty="0">
              <a:latin typeface="Corbel" panose="020B0503020204020204" pitchFamily="34" charset="0"/>
            </a:endParaRPr>
          </a:p>
          <a:p>
            <a:pPr lvl="1"/>
            <a:r>
              <a:rPr lang="en-US" b="1" dirty="0">
                <a:latin typeface="Lucida Console" panose="020B0609040504020204" pitchFamily="49" charset="0"/>
              </a:rPr>
              <a:t>cd	</a:t>
            </a:r>
            <a:r>
              <a:rPr lang="en-US" b="0" i="0" dirty="0">
                <a:effectLst/>
                <a:latin typeface="Corbel" panose="020B0503020204020204" pitchFamily="34" charset="0"/>
              </a:rPr>
              <a:t> 			</a:t>
            </a:r>
            <a:r>
              <a:rPr lang="en-US" dirty="0">
                <a:latin typeface="Corbel" panose="020B0503020204020204" pitchFamily="34" charset="0"/>
              </a:rPr>
              <a:t>change directory</a:t>
            </a:r>
            <a:r>
              <a:rPr lang="en-US" b="0" i="0" dirty="0">
                <a:effectLst/>
                <a:latin typeface="Corbel" panose="020B0503020204020204" pitchFamily="34" charset="0"/>
              </a:rPr>
              <a:t>.</a:t>
            </a: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marL="800100" lvl="1" indent="-342900">
              <a:buAutoNum type="arabicPeriod"/>
            </a:pPr>
            <a:r>
              <a:rPr lang="en-US" b="0" i="0" dirty="0">
                <a:effectLst/>
                <a:latin typeface="Corbel" panose="020B0503020204020204" pitchFamily="34" charset="0"/>
              </a:rPr>
              <a:t>Change directory to </a:t>
            </a:r>
            <a:r>
              <a:rPr lang="en-US" b="1" i="0" dirty="0" err="1">
                <a:effectLst/>
                <a:latin typeface="Lucida Console" panose="020B0609040504020204" pitchFamily="49" charset="0"/>
              </a:rPr>
              <a:t>unix</a:t>
            </a:r>
            <a:r>
              <a:rPr lang="en-US" b="1" i="0" dirty="0">
                <a:effectLst/>
                <a:latin typeface="Lucida Console" panose="020B0609040504020204" pitchFamily="49" charset="0"/>
              </a:rPr>
              <a:t>-stuff</a:t>
            </a:r>
            <a:r>
              <a:rPr lang="en-US" b="0" i="0" dirty="0">
                <a:effectLst/>
                <a:latin typeface="Corbel" panose="020B0503020204020204" pitchFamily="34" charset="0"/>
              </a:rPr>
              <a:t> and list all the contents of the directory</a:t>
            </a:r>
          </a:p>
          <a:p>
            <a:pPr marL="800100" lvl="1" indent="-342900">
              <a:buAutoNum type="arabicPeriod"/>
            </a:pPr>
            <a:endParaRPr lang="en-US" dirty="0">
              <a:latin typeface="Corbel" panose="020B0503020204020204" pitchFamily="34" charset="0"/>
            </a:endParaRPr>
          </a:p>
          <a:p>
            <a:pPr marL="800100" lvl="1" indent="-342900">
              <a:buAutoNum type="arabicPeriod"/>
            </a:pPr>
            <a:endParaRPr lang="en-US" b="1" dirty="0">
              <a:latin typeface="Corbel" panose="020B0503020204020204" pitchFamily="34" charset="0"/>
            </a:endParaRPr>
          </a:p>
          <a:p>
            <a:pPr lvl="1"/>
            <a:r>
              <a:rPr lang="en-US" b="0" i="0" u="sng" dirty="0">
                <a:effectLst/>
                <a:latin typeface="Corbel" panose="020B0503020204020204" pitchFamily="34" charset="0"/>
              </a:rPr>
              <a:t>Current directory</a:t>
            </a:r>
          </a:p>
          <a:p>
            <a:pPr lvl="1"/>
            <a:endParaRPr lang="en-US" b="1" dirty="0">
              <a:latin typeface="Corbel" panose="020B0503020204020204" pitchFamily="34" charset="0"/>
            </a:endParaRPr>
          </a:p>
          <a:p>
            <a:pPr lvl="1"/>
            <a:r>
              <a:rPr lang="en-US" b="1" dirty="0">
                <a:latin typeface="Lucida Console" panose="020B0609040504020204" pitchFamily="49" charset="0"/>
              </a:rPr>
              <a:t>cd	</a:t>
            </a:r>
            <a:r>
              <a:rPr lang="en-US" b="1" i="0" dirty="0">
                <a:effectLst/>
                <a:latin typeface="Lucida Console" panose="020B0609040504020204" pitchFamily="49" charset="0"/>
              </a:rPr>
              <a:t> .</a:t>
            </a:r>
            <a:r>
              <a:rPr lang="en-US" b="0" i="0" dirty="0">
                <a:effectLst/>
                <a:latin typeface="Corbel" panose="020B0503020204020204" pitchFamily="34" charset="0"/>
              </a:rPr>
              <a:t>			</a:t>
            </a:r>
          </a:p>
          <a:p>
            <a:pPr lvl="1"/>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r>
              <a:rPr lang="en-US" u="sng" dirty="0">
                <a:latin typeface="Corbel" panose="020B0503020204020204" pitchFamily="34" charset="0"/>
              </a:rPr>
              <a:t>Parent</a:t>
            </a:r>
            <a:r>
              <a:rPr lang="en-US" b="0" i="0" u="sng" dirty="0">
                <a:effectLst/>
                <a:latin typeface="Corbel" panose="020B0503020204020204" pitchFamily="34" charset="0"/>
              </a:rPr>
              <a:t> directory</a:t>
            </a:r>
          </a:p>
          <a:p>
            <a:pPr lvl="1"/>
            <a:endParaRPr lang="en-US" b="1" dirty="0">
              <a:latin typeface="Corbel" panose="020B0503020204020204" pitchFamily="34" charset="0"/>
            </a:endParaRPr>
          </a:p>
          <a:p>
            <a:pPr lvl="1"/>
            <a:r>
              <a:rPr lang="en-US" b="1" dirty="0">
                <a:latin typeface="Lucida Console" panose="020B0609040504020204" pitchFamily="49" charset="0"/>
              </a:rPr>
              <a:t>cd	</a:t>
            </a:r>
            <a:r>
              <a:rPr lang="en-US" b="1" i="0" dirty="0">
                <a:effectLst/>
                <a:latin typeface="Lucida Console" panose="020B0609040504020204" pitchFamily="49" charset="0"/>
              </a:rPr>
              <a:t> ..</a:t>
            </a:r>
            <a:r>
              <a:rPr lang="en-US" b="0" i="0" dirty="0">
                <a:effectLst/>
                <a:latin typeface="Corbel" panose="020B0503020204020204" pitchFamily="34" charset="0"/>
              </a:rPr>
              <a:t>			</a:t>
            </a:r>
          </a:p>
          <a:p>
            <a:pPr lvl="1"/>
            <a:endParaRPr lang="en-US" b="1" dirty="0">
              <a:latin typeface="Lucida Console" panose="020B0609040504020204" pitchFamily="49" charset="0"/>
            </a:endParaRPr>
          </a:p>
          <a:p>
            <a:pPr lvl="1"/>
            <a:endParaRPr lang="en-US" b="1" i="0" dirty="0">
              <a:effectLst/>
              <a:latin typeface="Lucida Console" panose="020B0609040504020204" pitchFamily="49" charset="0"/>
            </a:endParaRPr>
          </a:p>
          <a:p>
            <a:pPr lvl="1"/>
            <a:r>
              <a:rPr lang="en-US" dirty="0">
                <a:latin typeface="Corbel" panose="020B0503020204020204" pitchFamily="34" charset="0"/>
              </a:rPr>
              <a:t>T</a:t>
            </a:r>
            <a:r>
              <a:rPr lang="en-US" b="0" i="0" dirty="0">
                <a:effectLst/>
                <a:latin typeface="Corbel" panose="020B0503020204020204" pitchFamily="34" charset="0"/>
              </a:rPr>
              <a:t>yping</a:t>
            </a:r>
            <a:r>
              <a:rPr lang="en-US" b="0" i="0" dirty="0">
                <a:effectLst/>
                <a:latin typeface="Verdana" panose="020B0604030504040204" pitchFamily="34" charset="0"/>
              </a:rPr>
              <a:t> </a:t>
            </a:r>
            <a:r>
              <a:rPr lang="en-US" b="1" i="0" dirty="0">
                <a:effectLst/>
                <a:latin typeface="Lucida Console" panose="020B0609040504020204" pitchFamily="49" charset="0"/>
              </a:rPr>
              <a:t>cd</a:t>
            </a:r>
            <a:r>
              <a:rPr lang="en-US" b="0" i="0" dirty="0">
                <a:effectLst/>
                <a:latin typeface="Verdana" panose="020B0604030504040204" pitchFamily="34" charset="0"/>
              </a:rPr>
              <a:t> </a:t>
            </a:r>
            <a:r>
              <a:rPr lang="en-US" b="0" i="0" dirty="0">
                <a:effectLst/>
                <a:latin typeface="Corbel" panose="020B0503020204020204" pitchFamily="34" charset="0"/>
              </a:rPr>
              <a:t>with no argument always returns you to your</a:t>
            </a:r>
            <a:r>
              <a:rPr lang="en-US" b="0" i="0" dirty="0">
                <a:effectLst/>
                <a:latin typeface="Verdana" panose="020B0604030504040204" pitchFamily="34" charset="0"/>
              </a:rPr>
              <a:t> </a:t>
            </a:r>
            <a:r>
              <a:rPr lang="en-US" b="0" i="0" dirty="0">
                <a:effectLst/>
                <a:latin typeface="Lucida Console" panose="020B0609040504020204" pitchFamily="49" charset="0"/>
              </a:rPr>
              <a:t>home</a:t>
            </a:r>
            <a:r>
              <a:rPr lang="en-US" b="0" i="0" dirty="0">
                <a:effectLst/>
                <a:latin typeface="Verdana" panose="020B0604030504040204" pitchFamily="34" charset="0"/>
              </a:rPr>
              <a:t> </a:t>
            </a:r>
            <a:r>
              <a:rPr lang="en-US" b="0" i="0" dirty="0">
                <a:effectLst/>
                <a:latin typeface="Corbel" panose="020B0503020204020204" pitchFamily="34" charset="0"/>
              </a:rPr>
              <a:t>directory.</a:t>
            </a:r>
            <a:endParaRPr lang="en-US" b="1"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238296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5632311"/>
          </a:xfrm>
          <a:prstGeom prst="rect">
            <a:avLst/>
          </a:prstGeom>
          <a:noFill/>
        </p:spPr>
        <p:txBody>
          <a:bodyPr wrap="square">
            <a:spAutoFit/>
          </a:bodyPr>
          <a:lstStyle/>
          <a:p>
            <a:pPr lvl="1"/>
            <a:r>
              <a:rPr lang="en-US" b="0" i="0" u="sng" dirty="0">
                <a:effectLst/>
                <a:latin typeface="Corbel" panose="020B0503020204020204" pitchFamily="34" charset="0"/>
              </a:rPr>
              <a:t>Copying files</a:t>
            </a:r>
          </a:p>
          <a:p>
            <a:pPr lvl="1"/>
            <a:endParaRPr lang="en-US" dirty="0">
              <a:latin typeface="Corbel" panose="020B0503020204020204" pitchFamily="34" charset="0"/>
            </a:endParaRPr>
          </a:p>
          <a:p>
            <a:pPr lvl="1"/>
            <a:r>
              <a:rPr lang="en-US" b="1" dirty="0">
                <a:latin typeface="Lucida Console" panose="020B0609040504020204" pitchFamily="49" charset="0"/>
              </a:rPr>
              <a:t>cp	</a:t>
            </a:r>
            <a:r>
              <a:rPr lang="en-US" b="0" i="0" dirty="0">
                <a:effectLst/>
                <a:latin typeface="Corbel" panose="020B0503020204020204" pitchFamily="34" charset="0"/>
              </a:rPr>
              <a:t> 			</a:t>
            </a:r>
            <a:r>
              <a:rPr lang="en-US" dirty="0">
                <a:latin typeface="Corbel" panose="020B0503020204020204" pitchFamily="34" charset="0"/>
              </a:rPr>
              <a:t>copy files</a:t>
            </a:r>
            <a:endParaRPr lang="en-US" b="0" i="0" dirty="0">
              <a:effectLst/>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b="0" i="0" u="sng" dirty="0">
                <a:effectLst/>
                <a:latin typeface="Corbel" panose="020B0503020204020204" pitchFamily="34" charset="0"/>
              </a:rPr>
              <a:t>Typical command</a:t>
            </a:r>
          </a:p>
          <a:p>
            <a:pPr lvl="1"/>
            <a:endParaRPr lang="en-US" dirty="0">
              <a:latin typeface="Corbel" panose="020B0503020204020204" pitchFamily="34" charset="0"/>
            </a:endParaRPr>
          </a:p>
          <a:p>
            <a:pPr lvl="1"/>
            <a:r>
              <a:rPr lang="en-US" b="1" dirty="0">
                <a:latin typeface="Lucida Console" panose="020B0609040504020204" pitchFamily="49" charset="0"/>
              </a:rPr>
              <a:t>c</a:t>
            </a:r>
            <a:r>
              <a:rPr lang="en-US" b="1" i="0" dirty="0">
                <a:effectLst/>
                <a:latin typeface="Lucida Console" panose="020B0609040504020204" pitchFamily="49" charset="0"/>
              </a:rPr>
              <a:t>p file</a:t>
            </a:r>
            <a:r>
              <a:rPr lang="en-US" b="1" dirty="0">
                <a:latin typeface="Lucida Console" panose="020B0609040504020204" pitchFamily="49" charset="0"/>
              </a:rPr>
              <a:t>1.txt file2.txt</a:t>
            </a:r>
            <a:r>
              <a:rPr lang="en-US" b="0" i="0" dirty="0">
                <a:effectLst/>
                <a:latin typeface="Corbel" panose="020B0503020204020204" pitchFamily="34" charset="0"/>
              </a:rPr>
              <a:t>		</a:t>
            </a:r>
            <a:r>
              <a:rPr lang="en-US" dirty="0">
                <a:latin typeface="Corbel" panose="020B0503020204020204" pitchFamily="34" charset="0"/>
              </a:rPr>
              <a:t>copy file1.txt in the current working directory and name it file2.txt</a:t>
            </a: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marL="800100" lvl="1" indent="-342900">
              <a:buAutoNum type="arabicPeriod"/>
            </a:pPr>
            <a:r>
              <a:rPr lang="en-US" dirty="0">
                <a:latin typeface="Corbel" panose="020B0503020204020204" pitchFamily="34" charset="0"/>
              </a:rPr>
              <a:t>Copy the </a:t>
            </a:r>
            <a:r>
              <a:rPr lang="en-US" b="1" dirty="0" err="1">
                <a:latin typeface="Lucida Console" panose="020B0609040504020204" pitchFamily="49" charset="0"/>
              </a:rPr>
              <a:t>science.txt</a:t>
            </a:r>
            <a:r>
              <a:rPr lang="en-US" b="1" dirty="0">
                <a:latin typeface="Lucida Console" panose="020B0609040504020204" pitchFamily="49" charset="0"/>
              </a:rPr>
              <a:t> </a:t>
            </a:r>
            <a:r>
              <a:rPr lang="en-US" dirty="0">
                <a:latin typeface="Corbel" panose="020B0503020204020204" pitchFamily="34" charset="0"/>
              </a:rPr>
              <a:t>file to the </a:t>
            </a:r>
            <a:r>
              <a:rPr lang="en-US" b="1" dirty="0">
                <a:latin typeface="Lucida Console" panose="020B0609040504020204" pitchFamily="49" charset="0"/>
              </a:rPr>
              <a:t>assignments</a:t>
            </a:r>
            <a:r>
              <a:rPr lang="en-US" dirty="0">
                <a:latin typeface="Corbel" panose="020B0503020204020204" pitchFamily="34" charset="0"/>
              </a:rPr>
              <a:t> directory.</a:t>
            </a:r>
          </a:p>
          <a:p>
            <a:pPr lvl="1"/>
            <a:endParaRPr lang="en-US" dirty="0">
              <a:latin typeface="Corbel" panose="020B0503020204020204" pitchFamily="34" charset="0"/>
            </a:endParaRPr>
          </a:p>
          <a:p>
            <a:pPr marL="800100" lvl="1" indent="-342900">
              <a:buAutoNum type="arabicPeriod"/>
            </a:pPr>
            <a:r>
              <a:rPr lang="en-US" dirty="0">
                <a:latin typeface="Corbel" panose="020B0503020204020204" pitchFamily="34" charset="0"/>
              </a:rPr>
              <a:t>Assuming you have a file named </a:t>
            </a:r>
            <a:r>
              <a:rPr lang="en-US" b="1" dirty="0">
                <a:latin typeface="Lucida Console" panose="020B0609040504020204" pitchFamily="49" charset="0"/>
              </a:rPr>
              <a:t>file1.txt </a:t>
            </a:r>
            <a:r>
              <a:rPr lang="en-US" dirty="0">
                <a:latin typeface="Corbel" panose="020B0503020204020204" pitchFamily="34" charset="0"/>
              </a:rPr>
              <a:t>in the current working directory, what does the command </a:t>
            </a:r>
            <a:r>
              <a:rPr lang="en-US" b="1" dirty="0">
                <a:latin typeface="Lucida Console" panose="020B0609040504020204" pitchFamily="49" charset="0"/>
              </a:rPr>
              <a:t>cp file1.txt . </a:t>
            </a:r>
            <a:r>
              <a:rPr lang="en-US" dirty="0">
                <a:latin typeface="Corbel" panose="020B0503020204020204" pitchFamily="34" charset="0"/>
              </a:rPr>
              <a:t>do?</a:t>
            </a:r>
          </a:p>
          <a:p>
            <a:pPr marL="800100" lvl="1" indent="-342900">
              <a:buAutoNum type="arabicPeriod"/>
            </a:pPr>
            <a:endParaRPr lang="en-US" dirty="0">
              <a:latin typeface="Corbel" panose="020B0503020204020204" pitchFamily="34" charset="0"/>
            </a:endParaRPr>
          </a:p>
          <a:p>
            <a:pPr marL="800100" lvl="1" indent="-342900">
              <a:buAutoNum type="arabicPeriod"/>
            </a:pPr>
            <a:r>
              <a:rPr lang="en-US" dirty="0">
                <a:latin typeface="Corbel" panose="020B0503020204020204" pitchFamily="34" charset="0"/>
              </a:rPr>
              <a:t>Copy the </a:t>
            </a:r>
            <a:r>
              <a:rPr lang="en-US" b="1" dirty="0">
                <a:latin typeface="Lucida Console" panose="020B0609040504020204" pitchFamily="49" charset="0"/>
              </a:rPr>
              <a:t>lectures</a:t>
            </a:r>
            <a:r>
              <a:rPr lang="en-US" dirty="0">
                <a:latin typeface="Corbel" panose="020B0503020204020204" pitchFamily="34" charset="0"/>
              </a:rPr>
              <a:t> directory into </a:t>
            </a:r>
            <a:r>
              <a:rPr lang="en-US" b="1" dirty="0">
                <a:latin typeface="Lucida Console" panose="020B0609040504020204" pitchFamily="49" charset="0"/>
              </a:rPr>
              <a:t>assignments</a:t>
            </a:r>
            <a:r>
              <a:rPr lang="en-US" dirty="0">
                <a:latin typeface="Corbel" panose="020B0503020204020204" pitchFamily="34" charset="0"/>
              </a:rPr>
              <a:t> directory</a:t>
            </a:r>
          </a:p>
          <a:p>
            <a:pPr marL="800100" lvl="1" indent="-342900">
              <a:buAutoNum type="arabicPeriod"/>
            </a:pPr>
            <a:endParaRPr lang="en-US" dirty="0">
              <a:latin typeface="Corbel" panose="020B0503020204020204" pitchFamily="34" charset="0"/>
            </a:endParaRPr>
          </a:p>
          <a:p>
            <a:pPr marL="800100" lvl="1" indent="-342900">
              <a:buAutoNum type="arabicPeriod"/>
            </a:pPr>
            <a:r>
              <a:rPr lang="en-US" dirty="0">
                <a:latin typeface="Corbel" panose="020B0503020204020204" pitchFamily="34" charset="0"/>
              </a:rPr>
              <a:t>Copy only the contents of </a:t>
            </a:r>
            <a:r>
              <a:rPr lang="en-US" b="1" dirty="0">
                <a:latin typeface="Lucida Console" panose="020B0609040504020204" pitchFamily="49" charset="0"/>
              </a:rPr>
              <a:t>assignments</a:t>
            </a:r>
            <a:r>
              <a:rPr lang="en-US" dirty="0">
                <a:latin typeface="Corbel" panose="020B0503020204020204" pitchFamily="34" charset="0"/>
              </a:rPr>
              <a:t> directory into </a:t>
            </a:r>
            <a:r>
              <a:rPr lang="en-US" b="1" dirty="0">
                <a:latin typeface="Lucida Console" panose="020B0609040504020204" pitchFamily="49" charset="0"/>
              </a:rPr>
              <a:t>lectures</a:t>
            </a:r>
            <a:r>
              <a:rPr lang="en-US" dirty="0">
                <a:latin typeface="Corbel" panose="020B0503020204020204" pitchFamily="34" charset="0"/>
              </a:rPr>
              <a:t> directory </a:t>
            </a: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863098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4524315"/>
          </a:xfrm>
          <a:prstGeom prst="rect">
            <a:avLst/>
          </a:prstGeom>
          <a:noFill/>
        </p:spPr>
        <p:txBody>
          <a:bodyPr wrap="square">
            <a:spAutoFit/>
          </a:bodyPr>
          <a:lstStyle/>
          <a:p>
            <a:pPr lvl="1"/>
            <a:r>
              <a:rPr lang="en-US" b="0" i="0" u="sng" dirty="0">
                <a:effectLst/>
                <a:latin typeface="Corbel" panose="020B0503020204020204" pitchFamily="34" charset="0"/>
              </a:rPr>
              <a:t>Moving files</a:t>
            </a:r>
          </a:p>
          <a:p>
            <a:pPr lvl="1"/>
            <a:endParaRPr lang="en-US" dirty="0">
              <a:latin typeface="Corbel" panose="020B0503020204020204" pitchFamily="34" charset="0"/>
            </a:endParaRPr>
          </a:p>
          <a:p>
            <a:pPr lvl="1"/>
            <a:r>
              <a:rPr lang="en-US" b="1" dirty="0">
                <a:latin typeface="Lucida Console" panose="020B0609040504020204" pitchFamily="49" charset="0"/>
              </a:rPr>
              <a:t>mv	</a:t>
            </a:r>
            <a:r>
              <a:rPr lang="en-US" b="0" i="0" dirty="0">
                <a:effectLst/>
                <a:latin typeface="Corbel" panose="020B0503020204020204" pitchFamily="34" charset="0"/>
              </a:rPr>
              <a:t> 			move or rename</a:t>
            </a:r>
            <a:r>
              <a:rPr lang="en-US" dirty="0">
                <a:latin typeface="Corbel" panose="020B0503020204020204" pitchFamily="34" charset="0"/>
              </a:rPr>
              <a:t> files</a:t>
            </a:r>
            <a:endParaRPr lang="en-US" b="0" i="0" dirty="0">
              <a:effectLst/>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b="0" i="0" u="sng" dirty="0">
                <a:effectLst/>
                <a:latin typeface="Corbel" panose="020B0503020204020204" pitchFamily="34" charset="0"/>
              </a:rPr>
              <a:t>Typical command</a:t>
            </a:r>
          </a:p>
          <a:p>
            <a:pPr lvl="1"/>
            <a:endParaRPr lang="en-US" dirty="0">
              <a:latin typeface="Corbel" panose="020B0503020204020204" pitchFamily="34" charset="0"/>
            </a:endParaRPr>
          </a:p>
          <a:p>
            <a:pPr lvl="1"/>
            <a:r>
              <a:rPr lang="en-US" b="1" i="0" dirty="0">
                <a:effectLst/>
                <a:latin typeface="Lucida Console" panose="020B0609040504020204" pitchFamily="49" charset="0"/>
              </a:rPr>
              <a:t>mv source </a:t>
            </a:r>
            <a:r>
              <a:rPr lang="en-US" b="1" dirty="0">
                <a:latin typeface="Lucida Console" panose="020B0609040504020204" pitchFamily="49" charset="0"/>
              </a:rPr>
              <a:t>target</a:t>
            </a:r>
            <a:r>
              <a:rPr lang="en-US" b="0" i="0" dirty="0">
                <a:effectLst/>
                <a:latin typeface="Corbel" panose="020B0503020204020204" pitchFamily="34" charset="0"/>
              </a:rPr>
              <a:t>	</a:t>
            </a:r>
            <a:r>
              <a:rPr lang="en-US" dirty="0">
                <a:latin typeface="Corbel" panose="020B0503020204020204" pitchFamily="34" charset="0"/>
              </a:rPr>
              <a:t>		rename </a:t>
            </a:r>
          </a:p>
          <a:p>
            <a:pPr lvl="1"/>
            <a:r>
              <a:rPr lang="en-US" b="1" i="0" dirty="0">
                <a:effectLst/>
                <a:latin typeface="Lucida Console" panose="020B0609040504020204" pitchFamily="49" charset="0"/>
              </a:rPr>
              <a:t>mv source directory</a:t>
            </a:r>
            <a:r>
              <a:rPr lang="en-US" b="0" i="0" dirty="0">
                <a:effectLst/>
                <a:latin typeface="Corbel" panose="020B0503020204020204" pitchFamily="34" charset="0"/>
              </a:rPr>
              <a:t>	</a:t>
            </a:r>
            <a:r>
              <a:rPr lang="en-US" dirty="0">
                <a:latin typeface="Corbel" panose="020B0503020204020204" pitchFamily="34" charset="0"/>
              </a:rPr>
              <a:t>	move</a:t>
            </a: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u="sng" dirty="0">
                <a:latin typeface="Corbel" panose="020B0503020204020204" pitchFamily="34" charset="0"/>
              </a:rPr>
              <a:t>Exercise</a:t>
            </a:r>
          </a:p>
          <a:p>
            <a:pPr lvl="1"/>
            <a:endParaRPr lang="en-US" u="sng" dirty="0">
              <a:latin typeface="Corbel" panose="020B0503020204020204" pitchFamily="34" charset="0"/>
            </a:endParaRPr>
          </a:p>
          <a:p>
            <a:pPr lvl="1"/>
            <a:r>
              <a:rPr lang="en-US" dirty="0">
                <a:latin typeface="Corbel" panose="020B0503020204020204" pitchFamily="34" charset="0"/>
              </a:rPr>
              <a:t>In your </a:t>
            </a:r>
            <a:r>
              <a:rPr lang="en-US" b="1" dirty="0">
                <a:latin typeface="Lucida Console" panose="020B0609040504020204" pitchFamily="49" charset="0"/>
              </a:rPr>
              <a:t>home</a:t>
            </a:r>
            <a:r>
              <a:rPr lang="en-US" dirty="0">
                <a:latin typeface="Corbel" panose="020B0503020204020204" pitchFamily="34" charset="0"/>
              </a:rPr>
              <a:t> directory, make a directory named </a:t>
            </a:r>
            <a:r>
              <a:rPr lang="en-US" b="1" dirty="0">
                <a:latin typeface="Lucida Console" panose="020B0609040504020204" pitchFamily="49" charset="0"/>
              </a:rPr>
              <a:t>backups</a:t>
            </a:r>
            <a:r>
              <a:rPr lang="en-US" dirty="0">
                <a:latin typeface="Corbel" panose="020B0503020204020204" pitchFamily="34" charset="0"/>
              </a:rPr>
              <a:t> and move the </a:t>
            </a:r>
            <a:r>
              <a:rPr lang="en-US" b="1" dirty="0" err="1">
                <a:latin typeface="Lucida Console" panose="020B0609040504020204" pitchFamily="49" charset="0"/>
              </a:rPr>
              <a:t>science.txt</a:t>
            </a:r>
            <a:r>
              <a:rPr lang="en-US" b="1" dirty="0">
                <a:latin typeface="Lucida Console" panose="020B0609040504020204" pitchFamily="49" charset="0"/>
              </a:rPr>
              <a:t> </a:t>
            </a:r>
            <a:r>
              <a:rPr lang="en-US" dirty="0">
                <a:latin typeface="Corbel" panose="020B0503020204020204" pitchFamily="34" charset="0"/>
              </a:rPr>
              <a:t>file from </a:t>
            </a:r>
            <a:r>
              <a:rPr lang="en-US" b="1" dirty="0">
                <a:latin typeface="Lucida Console" panose="020B0609040504020204" pitchFamily="49" charset="0"/>
              </a:rPr>
              <a:t>assignments </a:t>
            </a:r>
            <a:r>
              <a:rPr lang="en-US" dirty="0">
                <a:latin typeface="Corbel" panose="020B0503020204020204" pitchFamily="34" charset="0"/>
              </a:rPr>
              <a:t>to the </a:t>
            </a:r>
            <a:r>
              <a:rPr lang="en-US" b="1" dirty="0">
                <a:latin typeface="Lucida Console" panose="020B0609040504020204" pitchFamily="49" charset="0"/>
              </a:rPr>
              <a:t>backups</a:t>
            </a:r>
            <a:r>
              <a:rPr lang="en-US" dirty="0">
                <a:latin typeface="Corbel" panose="020B0503020204020204" pitchFamily="34" charset="0"/>
              </a:rPr>
              <a:t> directory.</a:t>
            </a: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43860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5355312"/>
          </a:xfrm>
          <a:prstGeom prst="rect">
            <a:avLst/>
          </a:prstGeom>
          <a:noFill/>
        </p:spPr>
        <p:txBody>
          <a:bodyPr wrap="square">
            <a:spAutoFit/>
          </a:bodyPr>
          <a:lstStyle/>
          <a:p>
            <a:pPr lvl="1"/>
            <a:r>
              <a:rPr lang="en-US" b="0" i="0" u="sng" dirty="0">
                <a:effectLst/>
                <a:latin typeface="Corbel" panose="020B0503020204020204" pitchFamily="34" charset="0"/>
              </a:rPr>
              <a:t>Clearing the terminal screen </a:t>
            </a:r>
          </a:p>
          <a:p>
            <a:pPr lvl="1"/>
            <a:endParaRPr lang="en-US" dirty="0">
              <a:latin typeface="Corbel" panose="020B0503020204020204" pitchFamily="34" charset="0"/>
            </a:endParaRPr>
          </a:p>
          <a:p>
            <a:pPr lvl="1"/>
            <a:r>
              <a:rPr lang="en-US" b="1" dirty="0">
                <a:latin typeface="Lucida Console" panose="020B0609040504020204" pitchFamily="49" charset="0"/>
              </a:rPr>
              <a:t>clear	</a:t>
            </a:r>
            <a:r>
              <a:rPr lang="en-US" b="0" i="0" dirty="0">
                <a:effectLst/>
                <a:latin typeface="Corbel" panose="020B0503020204020204" pitchFamily="34" charset="0"/>
              </a:rPr>
              <a:t> 			clear the terminal screen</a:t>
            </a:r>
          </a:p>
          <a:p>
            <a:pPr lvl="1"/>
            <a:endParaRPr lang="en-US" b="0" i="0" dirty="0">
              <a:effectLst/>
              <a:latin typeface="Corbel" panose="020B0503020204020204" pitchFamily="34" charset="0"/>
            </a:endParaRPr>
          </a:p>
          <a:p>
            <a:pPr lvl="1"/>
            <a:r>
              <a:rPr lang="en-US" b="0" i="0" u="sng" dirty="0">
                <a:effectLst/>
                <a:latin typeface="Corbel" panose="020B0503020204020204" pitchFamily="34" charset="0"/>
              </a:rPr>
              <a:t>Display content of a file</a:t>
            </a:r>
          </a:p>
          <a:p>
            <a:pPr lvl="1"/>
            <a:endParaRPr lang="en-US" dirty="0">
              <a:latin typeface="Corbel" panose="020B0503020204020204" pitchFamily="34" charset="0"/>
            </a:endParaRPr>
          </a:p>
          <a:p>
            <a:pPr lvl="1"/>
            <a:r>
              <a:rPr lang="en-US" b="1" dirty="0">
                <a:latin typeface="Lucida Console" panose="020B0609040504020204" pitchFamily="49" charset="0"/>
              </a:rPr>
              <a:t>cat	</a:t>
            </a:r>
            <a:r>
              <a:rPr lang="en-US" b="0" i="0" dirty="0">
                <a:effectLst/>
                <a:latin typeface="Corbel" panose="020B0503020204020204" pitchFamily="34" charset="0"/>
              </a:rPr>
              <a:t> 				concatenate and print files</a:t>
            </a:r>
            <a:endParaRPr lang="en-US" dirty="0">
              <a:latin typeface="Corbel" panose="020B0503020204020204" pitchFamily="34" charset="0"/>
            </a:endParaRPr>
          </a:p>
          <a:p>
            <a:pPr lvl="1"/>
            <a:r>
              <a:rPr lang="en-US" b="1" dirty="0">
                <a:latin typeface="Lucida Console" panose="020B0609040504020204" pitchFamily="49" charset="0"/>
              </a:rPr>
              <a:t>less	</a:t>
            </a:r>
            <a:r>
              <a:rPr lang="en-US" b="0" i="0" dirty="0">
                <a:effectLst/>
                <a:latin typeface="Corbel" panose="020B0503020204020204" pitchFamily="34" charset="0"/>
              </a:rPr>
              <a:t> 			display contents of a text file on terminal screen one page at a time</a:t>
            </a:r>
          </a:p>
          <a:p>
            <a:pPr lvl="1"/>
            <a:r>
              <a:rPr lang="en-US" b="1" dirty="0">
                <a:latin typeface="Lucida Console" panose="020B0609040504020204" pitchFamily="49" charset="0"/>
              </a:rPr>
              <a:t>more	</a:t>
            </a:r>
            <a:r>
              <a:rPr lang="en-US" b="0" i="0" dirty="0">
                <a:effectLst/>
                <a:latin typeface="Corbel" panose="020B0503020204020204" pitchFamily="34" charset="0"/>
              </a:rPr>
              <a:t> 			display contents of a text file on terminal screen one page at a time</a:t>
            </a:r>
          </a:p>
          <a:p>
            <a:pPr lvl="1"/>
            <a:r>
              <a:rPr lang="en-US" b="1" dirty="0">
                <a:latin typeface="Lucida Console" panose="020B0609040504020204" pitchFamily="49" charset="0"/>
              </a:rPr>
              <a:t>head	</a:t>
            </a:r>
            <a:r>
              <a:rPr lang="en-US" b="0" i="0" dirty="0">
                <a:effectLst/>
                <a:latin typeface="Corbel" panose="020B0503020204020204" pitchFamily="34" charset="0"/>
              </a:rPr>
              <a:t> 			display first lines of a file</a:t>
            </a:r>
            <a:endParaRPr lang="en-US" dirty="0">
              <a:latin typeface="Corbel" panose="020B0503020204020204" pitchFamily="34" charset="0"/>
            </a:endParaRPr>
          </a:p>
          <a:p>
            <a:pPr lvl="1"/>
            <a:r>
              <a:rPr lang="en-US" b="1" dirty="0">
                <a:latin typeface="Lucida Console" panose="020B0609040504020204" pitchFamily="49" charset="0"/>
              </a:rPr>
              <a:t>tail	</a:t>
            </a:r>
            <a:r>
              <a:rPr lang="en-US" b="0" i="0" dirty="0">
                <a:effectLst/>
                <a:latin typeface="Corbel" panose="020B0503020204020204" pitchFamily="34" charset="0"/>
              </a:rPr>
              <a:t> 			display last lines of a file</a:t>
            </a:r>
          </a:p>
          <a:p>
            <a:pPr lvl="1"/>
            <a:endParaRPr lang="en-US" dirty="0">
              <a:latin typeface="Corbel" panose="020B0503020204020204" pitchFamily="34" charset="0"/>
            </a:endParaRPr>
          </a:p>
          <a:p>
            <a:pPr lvl="1"/>
            <a:r>
              <a:rPr lang="en-US" u="sng" dirty="0">
                <a:latin typeface="Corbel" panose="020B0503020204020204" pitchFamily="34" charset="0"/>
              </a:rPr>
              <a:t>Exercise</a:t>
            </a:r>
          </a:p>
          <a:p>
            <a:pPr lvl="1"/>
            <a:endParaRPr lang="en-US" dirty="0">
              <a:latin typeface="Corbel" panose="020B0503020204020204" pitchFamily="34" charset="0"/>
            </a:endParaRPr>
          </a:p>
          <a:p>
            <a:pPr lvl="1"/>
            <a:r>
              <a:rPr lang="en-US" dirty="0">
                <a:latin typeface="Corbel" panose="020B0503020204020204" pitchFamily="34" charset="0"/>
              </a:rPr>
              <a:t>Display all the contents of the </a:t>
            </a:r>
            <a:r>
              <a:rPr lang="en-US" b="1" dirty="0" err="1">
                <a:latin typeface="Lucida Console" panose="020B0609040504020204" pitchFamily="49" charset="0"/>
              </a:rPr>
              <a:t>science.txt</a:t>
            </a:r>
            <a:r>
              <a:rPr lang="en-US" dirty="0">
                <a:latin typeface="Corbel" panose="020B0503020204020204" pitchFamily="34" charset="0"/>
              </a:rPr>
              <a:t> file</a:t>
            </a:r>
          </a:p>
          <a:p>
            <a:pPr lvl="1"/>
            <a:r>
              <a:rPr lang="en-US" dirty="0">
                <a:latin typeface="Corbel" panose="020B0503020204020204" pitchFamily="34" charset="0"/>
              </a:rPr>
              <a:t>Display the last 5 lines in the </a:t>
            </a:r>
            <a:r>
              <a:rPr lang="en-US" b="1" dirty="0" err="1">
                <a:latin typeface="Lucida Console" panose="020B0609040504020204" pitchFamily="49" charset="0"/>
              </a:rPr>
              <a:t>science.txt</a:t>
            </a:r>
            <a:r>
              <a:rPr lang="en-US" dirty="0">
                <a:latin typeface="Corbel" panose="020B0503020204020204" pitchFamily="34" charset="0"/>
              </a:rPr>
              <a:t> file</a:t>
            </a:r>
          </a:p>
          <a:p>
            <a:pPr lvl="1"/>
            <a:r>
              <a:rPr lang="en-US" dirty="0">
                <a:latin typeface="Corbel" panose="020B0503020204020204" pitchFamily="34" charset="0"/>
              </a:rPr>
              <a:t>Display the first 5 lines in the </a:t>
            </a:r>
            <a:r>
              <a:rPr lang="en-US" b="1" dirty="0" err="1">
                <a:latin typeface="Lucida Console" panose="020B0609040504020204" pitchFamily="49" charset="0"/>
              </a:rPr>
              <a:t>science.txt</a:t>
            </a:r>
            <a:r>
              <a:rPr lang="en-US" dirty="0">
                <a:latin typeface="Corbel" panose="020B0503020204020204" pitchFamily="34" charset="0"/>
              </a:rPr>
              <a:t> file</a:t>
            </a:r>
          </a:p>
          <a:p>
            <a:pPr lvl="1"/>
            <a:endParaRPr lang="en-US" dirty="0">
              <a:latin typeface="Corbel" panose="020B0503020204020204" pitchFamily="34" charset="0"/>
            </a:endParaRP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41777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3693319"/>
          </a:xfrm>
          <a:prstGeom prst="rect">
            <a:avLst/>
          </a:prstGeom>
          <a:noFill/>
        </p:spPr>
        <p:txBody>
          <a:bodyPr wrap="square">
            <a:spAutoFit/>
          </a:bodyPr>
          <a:lstStyle/>
          <a:p>
            <a:pPr lvl="1"/>
            <a:r>
              <a:rPr lang="en-US" b="0" i="0" u="sng" dirty="0">
                <a:effectLst/>
                <a:latin typeface="Corbel" panose="020B0503020204020204" pitchFamily="34" charset="0"/>
              </a:rPr>
              <a:t>Searching the contents of a file</a:t>
            </a:r>
          </a:p>
          <a:p>
            <a:pPr lvl="1"/>
            <a:endParaRPr lang="en-US" dirty="0">
              <a:latin typeface="Corbel" panose="020B0503020204020204" pitchFamily="34" charset="0"/>
            </a:endParaRPr>
          </a:p>
          <a:p>
            <a:pPr lvl="1"/>
            <a:r>
              <a:rPr lang="en-US" b="1" dirty="0">
                <a:latin typeface="Lucida Console" panose="020B0609040504020204" pitchFamily="49" charset="0"/>
              </a:rPr>
              <a:t>less	</a:t>
            </a:r>
            <a:r>
              <a:rPr lang="en-US" b="0" i="0" dirty="0">
                <a:effectLst/>
                <a:latin typeface="Corbel" panose="020B0503020204020204" pitchFamily="34" charset="0"/>
              </a:rPr>
              <a:t> 			display contents of a text file on terminal screen one page at a time</a:t>
            </a:r>
          </a:p>
          <a:p>
            <a:pPr lvl="1"/>
            <a:endParaRPr lang="en-US" b="0" i="0" dirty="0">
              <a:effectLst/>
              <a:latin typeface="Corbel" panose="020B0503020204020204" pitchFamily="34" charset="0"/>
            </a:endParaRPr>
          </a:p>
          <a:p>
            <a:pPr lvl="1"/>
            <a:r>
              <a:rPr lang="en-US" dirty="0">
                <a:latin typeface="Corbel" panose="020B0503020204020204" pitchFamily="34" charset="0"/>
              </a:rPr>
              <a:t>To search for a word in a text file, we can use the </a:t>
            </a:r>
            <a:r>
              <a:rPr lang="en-US" b="1" dirty="0">
                <a:latin typeface="Lucida Console" panose="020B0609040504020204" pitchFamily="49" charset="0"/>
              </a:rPr>
              <a:t>less</a:t>
            </a:r>
            <a:r>
              <a:rPr lang="en-US" dirty="0">
                <a:latin typeface="Corbel" panose="020B0503020204020204" pitchFamily="34" charset="0"/>
              </a:rPr>
              <a:t> command followed by the forward slash </a:t>
            </a:r>
            <a:r>
              <a:rPr lang="en-US" b="1" dirty="0">
                <a:latin typeface="Lucida Console" panose="020B0609040504020204" pitchFamily="49" charset="0"/>
              </a:rPr>
              <a:t>(/)</a:t>
            </a:r>
            <a:r>
              <a:rPr lang="en-US" dirty="0">
                <a:latin typeface="Corbel" panose="020B0503020204020204" pitchFamily="34" charset="0"/>
              </a:rPr>
              <a:t> and type the word to search. This will highlight all the occurrences of the word. </a:t>
            </a:r>
            <a:r>
              <a:rPr lang="en-US" b="0" i="0" dirty="0">
                <a:effectLst/>
                <a:latin typeface="Corbel" panose="020B0503020204020204" pitchFamily="34" charset="0"/>
              </a:rPr>
              <a:t>Type [</a:t>
            </a:r>
            <a:r>
              <a:rPr lang="en-US" b="1" i="0" dirty="0">
                <a:effectLst/>
                <a:latin typeface="Corbel" panose="020B0503020204020204" pitchFamily="34" charset="0"/>
              </a:rPr>
              <a:t>n</a:t>
            </a:r>
            <a:r>
              <a:rPr lang="en-US" b="0" i="0" dirty="0">
                <a:effectLst/>
                <a:latin typeface="Corbel" panose="020B0503020204020204" pitchFamily="34" charset="0"/>
              </a:rPr>
              <a:t>] to search for the next occurrence of the word.</a:t>
            </a:r>
            <a:endParaRPr lang="en-US" dirty="0">
              <a:latin typeface="Corbel" panose="020B0503020204020204" pitchFamily="34" charset="0"/>
            </a:endParaRPr>
          </a:p>
          <a:p>
            <a:pPr lvl="1"/>
            <a:endParaRPr lang="en-US" dirty="0">
              <a:latin typeface="Corbel" panose="020B0503020204020204" pitchFamily="34" charset="0"/>
            </a:endParaRPr>
          </a:p>
          <a:p>
            <a:pPr lvl="1"/>
            <a:r>
              <a:rPr lang="en-US" u="sng" dirty="0">
                <a:latin typeface="Corbel" panose="020B0503020204020204" pitchFamily="34" charset="0"/>
              </a:rPr>
              <a:t>Exercise</a:t>
            </a:r>
          </a:p>
          <a:p>
            <a:pPr lvl="1"/>
            <a:endParaRPr lang="en-US" dirty="0">
              <a:latin typeface="Corbel" panose="020B0503020204020204" pitchFamily="34" charset="0"/>
            </a:endParaRPr>
          </a:p>
          <a:p>
            <a:pPr lvl="1"/>
            <a:r>
              <a:rPr lang="en-US" dirty="0">
                <a:latin typeface="Corbel" panose="020B0503020204020204" pitchFamily="34" charset="0"/>
              </a:rPr>
              <a:t>Search for all the occurrences of the word </a:t>
            </a:r>
            <a:r>
              <a:rPr lang="en-US" b="1" dirty="0">
                <a:latin typeface="Corbel" panose="020B0503020204020204" pitchFamily="34" charset="0"/>
              </a:rPr>
              <a:t>science</a:t>
            </a:r>
            <a:r>
              <a:rPr lang="en-US" dirty="0">
                <a:latin typeface="Corbel" panose="020B0503020204020204" pitchFamily="34" charset="0"/>
              </a:rPr>
              <a:t> in the </a:t>
            </a:r>
            <a:r>
              <a:rPr lang="en-US" b="1" dirty="0" err="1">
                <a:latin typeface="Lucida Console" panose="020B0609040504020204" pitchFamily="49" charset="0"/>
              </a:rPr>
              <a:t>science.txt</a:t>
            </a:r>
            <a:r>
              <a:rPr lang="en-US" dirty="0">
                <a:latin typeface="Corbel" panose="020B0503020204020204" pitchFamily="34" charset="0"/>
              </a:rPr>
              <a:t> file</a:t>
            </a:r>
          </a:p>
          <a:p>
            <a:pPr lvl="1"/>
            <a:endParaRPr lang="en-US" dirty="0">
              <a:latin typeface="Corbel" panose="020B0503020204020204" pitchFamily="34" charset="0"/>
            </a:endParaRP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066127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4247317"/>
          </a:xfrm>
          <a:prstGeom prst="rect">
            <a:avLst/>
          </a:prstGeom>
          <a:noFill/>
        </p:spPr>
        <p:txBody>
          <a:bodyPr wrap="square">
            <a:spAutoFit/>
          </a:bodyPr>
          <a:lstStyle/>
          <a:p>
            <a:pPr lvl="1"/>
            <a:r>
              <a:rPr lang="en-US" b="0" i="0" u="sng" dirty="0">
                <a:effectLst/>
                <a:latin typeface="Corbel" panose="020B0503020204020204" pitchFamily="34" charset="0"/>
              </a:rPr>
              <a:t>Searching the contents of a file with </a:t>
            </a:r>
            <a:r>
              <a:rPr lang="en-US" b="0" i="0" u="sng" dirty="0">
                <a:effectLst/>
                <a:latin typeface="Lucida Console" panose="020B0609040504020204" pitchFamily="49" charset="0"/>
              </a:rPr>
              <a:t>grep </a:t>
            </a:r>
            <a:r>
              <a:rPr lang="en-US" b="0" i="0" u="sng" dirty="0">
                <a:effectLst/>
                <a:latin typeface="Corbel" panose="020B0503020204020204" pitchFamily="34" charset="0"/>
              </a:rPr>
              <a:t>(global regular expression print)</a:t>
            </a:r>
            <a:endParaRPr lang="en-US" b="0" i="0" u="sng" dirty="0">
              <a:effectLst/>
              <a:latin typeface="Lucida Console" panose="020B0609040504020204" pitchFamily="49" charset="0"/>
            </a:endParaRPr>
          </a:p>
          <a:p>
            <a:pPr lvl="1"/>
            <a:endParaRPr lang="en-US" dirty="0">
              <a:latin typeface="Corbel" panose="020B0503020204020204" pitchFamily="34" charset="0"/>
            </a:endParaRPr>
          </a:p>
          <a:p>
            <a:pPr lvl="1"/>
            <a:r>
              <a:rPr lang="en-US" b="1" dirty="0">
                <a:latin typeface="Lucida Console" panose="020B0609040504020204" pitchFamily="49" charset="0"/>
              </a:rPr>
              <a:t>grep	</a:t>
            </a:r>
            <a:r>
              <a:rPr lang="en-US" b="0" i="0" dirty="0">
                <a:effectLst/>
                <a:latin typeface="Corbel" panose="020B0503020204020204" pitchFamily="34" charset="0"/>
              </a:rPr>
              <a:t> 			searching and matching patterns in a file</a:t>
            </a:r>
          </a:p>
          <a:p>
            <a:pPr lvl="1"/>
            <a:endParaRPr lang="en-US" b="0" i="0" dirty="0">
              <a:effectLst/>
              <a:latin typeface="Corbel" panose="020B0503020204020204" pitchFamily="34" charset="0"/>
            </a:endParaRPr>
          </a:p>
          <a:p>
            <a:pPr lvl="1"/>
            <a:r>
              <a:rPr lang="en-US" b="1" dirty="0">
                <a:latin typeface="Lucida Console" panose="020B0609040504020204" pitchFamily="49" charset="0"/>
              </a:rPr>
              <a:t>grep</a:t>
            </a:r>
            <a:r>
              <a:rPr lang="en-US" dirty="0">
                <a:latin typeface="Corbel" panose="020B0503020204020204" pitchFamily="34" charset="0"/>
              </a:rPr>
              <a:t> is case sensitive. You can ignore this feature by using the flag </a:t>
            </a:r>
            <a:r>
              <a:rPr lang="en-US" dirty="0">
                <a:latin typeface="Lucida Console" panose="020B0609040504020204" pitchFamily="49" charset="0"/>
              </a:rPr>
              <a:t>–</a:t>
            </a:r>
            <a:r>
              <a:rPr lang="en-US" dirty="0" err="1">
                <a:latin typeface="Lucida Console" panose="020B0609040504020204" pitchFamily="49" charset="0"/>
              </a:rPr>
              <a:t>i</a:t>
            </a:r>
            <a:r>
              <a:rPr lang="en-US" dirty="0">
                <a:latin typeface="Lucida Console" panose="020B0609040504020204" pitchFamily="49" charset="0"/>
              </a:rPr>
              <a:t>, </a:t>
            </a:r>
            <a:r>
              <a:rPr lang="en-US" dirty="0">
                <a:latin typeface="Corbel" panose="020B0503020204020204" pitchFamily="34" charset="0"/>
              </a:rPr>
              <a:t>i.e </a:t>
            </a:r>
            <a:r>
              <a:rPr lang="en-US" dirty="0">
                <a:latin typeface="Lucida Console" panose="020B0609040504020204" pitchFamily="49" charset="0"/>
              </a:rPr>
              <a:t>grep –</a:t>
            </a:r>
            <a:r>
              <a:rPr lang="en-US" dirty="0" err="1">
                <a:latin typeface="Lucida Console" panose="020B0609040504020204" pitchFamily="49" charset="0"/>
              </a:rPr>
              <a:t>i</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u="sng" dirty="0">
                <a:latin typeface="Corbel" panose="020B0503020204020204" pitchFamily="34" charset="0"/>
              </a:rPr>
              <a:t>Exercise</a:t>
            </a:r>
          </a:p>
          <a:p>
            <a:pPr lvl="1"/>
            <a:endParaRPr lang="en-US" dirty="0">
              <a:latin typeface="Corbel" panose="020B0503020204020204" pitchFamily="34" charset="0"/>
            </a:endParaRPr>
          </a:p>
          <a:p>
            <a:pPr lvl="1"/>
            <a:r>
              <a:rPr lang="en-US" dirty="0">
                <a:latin typeface="Lucida Console" panose="020B0609040504020204" pitchFamily="49" charset="0"/>
              </a:rPr>
              <a:t>grep science </a:t>
            </a:r>
            <a:r>
              <a:rPr lang="en-US" dirty="0" err="1">
                <a:latin typeface="Lucida Console" panose="020B0609040504020204" pitchFamily="49" charset="0"/>
              </a:rPr>
              <a:t>science.txt</a:t>
            </a:r>
            <a:endParaRPr lang="en-US" dirty="0">
              <a:latin typeface="Lucida Console" panose="020B0609040504020204" pitchFamily="49" charset="0"/>
            </a:endParaRPr>
          </a:p>
          <a:p>
            <a:pPr lvl="1"/>
            <a:endParaRPr lang="en-US" dirty="0">
              <a:latin typeface="Lucida Console" panose="020B0609040504020204" pitchFamily="49" charset="0"/>
            </a:endParaRPr>
          </a:p>
          <a:p>
            <a:pPr marL="800100" lvl="1" indent="-342900">
              <a:buFont typeface="+mj-lt"/>
              <a:buAutoNum type="arabicPeriod"/>
            </a:pPr>
            <a:r>
              <a:rPr lang="en-US" dirty="0">
                <a:latin typeface="Corbel" panose="020B0503020204020204" pitchFamily="34" charset="0"/>
              </a:rPr>
              <a:t>Search for all occurrences of the word </a:t>
            </a:r>
            <a:r>
              <a:rPr lang="en-US" b="1" dirty="0">
                <a:latin typeface="Corbel" panose="020B0503020204020204" pitchFamily="34" charset="0"/>
              </a:rPr>
              <a:t>science</a:t>
            </a:r>
            <a:r>
              <a:rPr lang="en-US" dirty="0">
                <a:latin typeface="Corbel" panose="020B0503020204020204" pitchFamily="34" charset="0"/>
              </a:rPr>
              <a:t>, ignore case sensitivity.</a:t>
            </a:r>
          </a:p>
          <a:p>
            <a:pPr marL="800100" lvl="1" indent="-342900">
              <a:buFont typeface="+mj-lt"/>
              <a:buAutoNum type="arabicPeriod"/>
            </a:pPr>
            <a:r>
              <a:rPr lang="en-US" dirty="0">
                <a:latin typeface="Corbel" panose="020B0503020204020204" pitchFamily="34" charset="0"/>
              </a:rPr>
              <a:t>Display lines that do not match the word </a:t>
            </a:r>
            <a:r>
              <a:rPr lang="en-US" b="1" dirty="0">
                <a:latin typeface="Corbel" panose="020B0503020204020204" pitchFamily="34" charset="0"/>
              </a:rPr>
              <a:t>science.</a:t>
            </a:r>
          </a:p>
          <a:p>
            <a:pPr marL="800100" lvl="1" indent="-342900">
              <a:buFont typeface="+mj-lt"/>
              <a:buAutoNum type="arabicPeriod"/>
            </a:pPr>
            <a:r>
              <a:rPr lang="en-US" dirty="0">
                <a:latin typeface="Corbel" panose="020B0503020204020204" pitchFamily="34" charset="0"/>
              </a:rPr>
              <a:t>Print only the total count of the matched lines.</a:t>
            </a:r>
          </a:p>
          <a:p>
            <a:pPr marL="800100" lvl="1" indent="-342900">
              <a:buFont typeface="+mj-lt"/>
              <a:buAutoNum type="arabicPeriod"/>
            </a:pPr>
            <a:r>
              <a:rPr lang="en-US" dirty="0">
                <a:latin typeface="Corbel" panose="020B0503020204020204" pitchFamily="34" charset="0"/>
              </a:rPr>
              <a:t>Display the line that match preceded by the line number.</a:t>
            </a: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568307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201231"/>
            <a:ext cx="11311152" cy="3693319"/>
          </a:xfrm>
          <a:prstGeom prst="rect">
            <a:avLst/>
          </a:prstGeom>
          <a:noFill/>
        </p:spPr>
        <p:txBody>
          <a:bodyPr wrap="square">
            <a:spAutoFit/>
          </a:bodyPr>
          <a:lstStyle/>
          <a:p>
            <a:pPr lvl="1"/>
            <a:r>
              <a:rPr lang="en-US" b="0" i="0" u="sng" dirty="0">
                <a:effectLst/>
                <a:latin typeface="Corbel" panose="020B0503020204020204" pitchFamily="34" charset="0"/>
              </a:rPr>
              <a:t>Word and line counts</a:t>
            </a:r>
            <a:endParaRPr lang="en-US" b="0" i="0" u="sng" dirty="0">
              <a:effectLst/>
              <a:latin typeface="Lucida Console" panose="020B0609040504020204" pitchFamily="49" charset="0"/>
            </a:endParaRPr>
          </a:p>
          <a:p>
            <a:pPr lvl="1"/>
            <a:endParaRPr lang="en-US" dirty="0">
              <a:latin typeface="Corbel" panose="020B0503020204020204" pitchFamily="34" charset="0"/>
            </a:endParaRPr>
          </a:p>
          <a:p>
            <a:pPr lvl="1"/>
            <a:r>
              <a:rPr lang="en-US" b="1" dirty="0" err="1">
                <a:latin typeface="Lucida Console" panose="020B0609040504020204" pitchFamily="49" charset="0"/>
              </a:rPr>
              <a:t>wc</a:t>
            </a:r>
            <a:r>
              <a:rPr lang="en-US" b="1" dirty="0">
                <a:latin typeface="Lucida Console" panose="020B0609040504020204" pitchFamily="49" charset="0"/>
              </a:rPr>
              <a:t>	</a:t>
            </a:r>
            <a:r>
              <a:rPr lang="en-US" b="0" i="0" dirty="0">
                <a:effectLst/>
                <a:latin typeface="Corbel" panose="020B0503020204020204" pitchFamily="34" charset="0"/>
              </a:rPr>
              <a:t> 			word, line, character and byte count</a:t>
            </a:r>
          </a:p>
          <a:p>
            <a:pPr lvl="1"/>
            <a:endParaRPr lang="en-US" b="0" i="0" dirty="0">
              <a:effectLst/>
              <a:latin typeface="Corbel" panose="020B0503020204020204" pitchFamily="34" charset="0"/>
            </a:endParaRPr>
          </a:p>
          <a:p>
            <a:pPr lvl="1"/>
            <a:endParaRPr lang="en-US" dirty="0">
              <a:latin typeface="Lucida Console" panose="020B0609040504020204" pitchFamily="49" charset="0"/>
            </a:endParaRPr>
          </a:p>
          <a:p>
            <a:pPr lvl="1"/>
            <a:r>
              <a:rPr lang="en-US" u="sng" dirty="0">
                <a:latin typeface="Corbel" panose="020B0503020204020204" pitchFamily="34" charset="0"/>
              </a:rPr>
              <a:t>Exercise</a:t>
            </a:r>
          </a:p>
          <a:p>
            <a:pPr lvl="1"/>
            <a:endParaRPr lang="en-US" dirty="0">
              <a:latin typeface="Corbel" panose="020B0503020204020204" pitchFamily="34" charset="0"/>
            </a:endParaRPr>
          </a:p>
          <a:p>
            <a:pPr lvl="1"/>
            <a:r>
              <a:rPr lang="en-US" dirty="0" err="1">
                <a:latin typeface="Lucida Console" panose="020B0609040504020204" pitchFamily="49" charset="0"/>
              </a:rPr>
              <a:t>wc</a:t>
            </a:r>
            <a:r>
              <a:rPr lang="en-US" dirty="0">
                <a:latin typeface="Lucida Console" panose="020B0609040504020204" pitchFamily="49" charset="0"/>
              </a:rPr>
              <a:t> </a:t>
            </a:r>
            <a:r>
              <a:rPr lang="en-US" dirty="0" err="1">
                <a:latin typeface="Lucida Console" panose="020B0609040504020204" pitchFamily="49" charset="0"/>
              </a:rPr>
              <a:t>science.txt</a:t>
            </a:r>
            <a:endParaRPr lang="en-US" dirty="0">
              <a:latin typeface="Lucida Console" panose="020B0609040504020204" pitchFamily="49" charset="0"/>
            </a:endParaRPr>
          </a:p>
          <a:p>
            <a:pPr lvl="1"/>
            <a:endParaRPr lang="en-US" dirty="0">
              <a:latin typeface="Lucida Console" panose="020B0609040504020204" pitchFamily="49" charset="0"/>
            </a:endParaRPr>
          </a:p>
          <a:p>
            <a:pPr marL="800100" lvl="1" indent="-342900">
              <a:buFont typeface="+mj-lt"/>
              <a:buAutoNum type="arabicPeriod"/>
            </a:pPr>
            <a:r>
              <a:rPr lang="en-US" dirty="0">
                <a:latin typeface="Corbel" panose="020B0503020204020204" pitchFamily="34" charset="0"/>
              </a:rPr>
              <a:t>How many lines are in the </a:t>
            </a:r>
            <a:r>
              <a:rPr lang="en-US" dirty="0" err="1">
                <a:latin typeface="Lucida Console" panose="020B0609040504020204" pitchFamily="49" charset="0"/>
              </a:rPr>
              <a:t>science.txt</a:t>
            </a:r>
            <a:r>
              <a:rPr lang="en-US" dirty="0">
                <a:latin typeface="Lucida Console" panose="020B0609040504020204" pitchFamily="49" charset="0"/>
              </a:rPr>
              <a:t> </a:t>
            </a:r>
            <a:r>
              <a:rPr lang="en-US" dirty="0">
                <a:latin typeface="Corbel" panose="020B0503020204020204" pitchFamily="34" charset="0"/>
              </a:rPr>
              <a:t>file.</a:t>
            </a:r>
          </a:p>
          <a:p>
            <a:pPr marL="800100" lvl="1" indent="-342900">
              <a:buFont typeface="+mj-lt"/>
              <a:buAutoNum type="arabicPeriod"/>
            </a:pPr>
            <a:r>
              <a:rPr lang="en-US" dirty="0">
                <a:latin typeface="Corbel" panose="020B0503020204020204" pitchFamily="34" charset="0"/>
              </a:rPr>
              <a:t>How many characters are in the </a:t>
            </a:r>
            <a:r>
              <a:rPr lang="en-US" dirty="0" err="1">
                <a:latin typeface="Lucida Console" panose="020B0609040504020204" pitchFamily="49" charset="0"/>
              </a:rPr>
              <a:t>science.txt</a:t>
            </a:r>
            <a:r>
              <a:rPr lang="en-US" dirty="0">
                <a:latin typeface="Lucida Console" panose="020B0609040504020204" pitchFamily="49" charset="0"/>
              </a:rPr>
              <a:t> </a:t>
            </a:r>
            <a:r>
              <a:rPr lang="en-US" dirty="0">
                <a:latin typeface="Corbel" panose="020B0503020204020204" pitchFamily="34" charset="0"/>
              </a:rPr>
              <a:t>file.</a:t>
            </a:r>
          </a:p>
          <a:p>
            <a:pPr marL="800100" lvl="1" indent="-342900">
              <a:buFont typeface="+mj-lt"/>
              <a:buAutoNum type="arabicPeriod"/>
            </a:pPr>
            <a:r>
              <a:rPr lang="en-US" dirty="0">
                <a:latin typeface="Corbel" panose="020B0503020204020204" pitchFamily="34" charset="0"/>
              </a:rPr>
              <a:t>What is the size of the </a:t>
            </a:r>
            <a:r>
              <a:rPr lang="en-US" dirty="0" err="1">
                <a:latin typeface="Lucida Console" panose="020B0609040504020204" pitchFamily="49" charset="0"/>
              </a:rPr>
              <a:t>science.txt</a:t>
            </a:r>
            <a:r>
              <a:rPr lang="en-US" dirty="0">
                <a:latin typeface="Lucida Console" panose="020B0609040504020204" pitchFamily="49" charset="0"/>
              </a:rPr>
              <a:t> </a:t>
            </a:r>
            <a:r>
              <a:rPr lang="en-US" dirty="0">
                <a:latin typeface="Corbel" panose="020B0503020204020204" pitchFamily="34" charset="0"/>
              </a:rPr>
              <a:t>file in bytes?</a:t>
            </a:r>
          </a:p>
          <a:p>
            <a:pPr marL="800100" lvl="1" indent="-342900">
              <a:buFont typeface="+mj-lt"/>
              <a:buAutoNum type="arabicPeriod"/>
            </a:pPr>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70348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5478423"/>
          </a:xfrm>
          <a:prstGeom prst="rect">
            <a:avLst/>
          </a:prstGeom>
          <a:noFill/>
        </p:spPr>
        <p:txBody>
          <a:bodyPr wrap="square">
            <a:spAutoFit/>
          </a:bodyPr>
          <a:lstStyle/>
          <a:p>
            <a:pPr lvl="1"/>
            <a:r>
              <a:rPr lang="en-US" b="0" i="0" u="sng" dirty="0">
                <a:effectLst/>
                <a:latin typeface="Corbel" panose="020B0503020204020204" pitchFamily="34" charset="0"/>
              </a:rPr>
              <a:t>I/O and Redirection</a:t>
            </a:r>
          </a:p>
          <a:p>
            <a:pPr lvl="1"/>
            <a:endParaRPr lang="en-US" dirty="0">
              <a:latin typeface="Corbel" panose="020B0503020204020204" pitchFamily="34" charset="0"/>
            </a:endParaRPr>
          </a:p>
          <a:p>
            <a:pPr lvl="1"/>
            <a:r>
              <a:rPr lang="en-US" dirty="0">
                <a:latin typeface="Corbel" panose="020B0503020204020204" pitchFamily="34" charset="0"/>
              </a:rPr>
              <a:t>Most processes in UNIX:</a:t>
            </a:r>
          </a:p>
          <a:p>
            <a:pPr lvl="1"/>
            <a:endParaRPr lang="en-US" dirty="0">
              <a:latin typeface="Corbel" panose="020B0503020204020204" pitchFamily="34" charset="0"/>
            </a:endParaRPr>
          </a:p>
          <a:p>
            <a:pPr marL="1200150" lvl="2" indent="-285750">
              <a:buFont typeface="Arial" panose="020B0604020202020204" pitchFamily="34" charset="0"/>
              <a:buChar char="•"/>
            </a:pPr>
            <a:r>
              <a:rPr lang="en-US" sz="1600" dirty="0">
                <a:latin typeface="Corbel" panose="020B0503020204020204" pitchFamily="34" charset="0"/>
              </a:rPr>
              <a:t>standard input (</a:t>
            </a:r>
            <a:r>
              <a:rPr lang="en-US" sz="1600" b="1" dirty="0">
                <a:latin typeface="Lucida Console" panose="020B0609040504020204" pitchFamily="49" charset="0"/>
              </a:rPr>
              <a:t>stdin</a:t>
            </a:r>
            <a:r>
              <a:rPr lang="en-US" sz="1600" dirty="0">
                <a:latin typeface="Corbel" panose="020B0503020204020204" pitchFamily="34" charset="0"/>
              </a:rPr>
              <a:t>): </a:t>
            </a:r>
            <a:r>
              <a:rPr lang="en-US" sz="1600" b="0" i="0" dirty="0">
                <a:solidFill>
                  <a:srgbClr val="222222"/>
                </a:solidFill>
                <a:effectLst/>
                <a:latin typeface="Corbel" panose="020B0503020204020204" pitchFamily="34" charset="0"/>
              </a:rPr>
              <a:t>stream data going into a program. By default, this is input from the keyboard.</a:t>
            </a:r>
          </a:p>
          <a:p>
            <a:pPr marL="1200150" lvl="2" indent="-285750">
              <a:buFont typeface="Arial" panose="020B0604020202020204" pitchFamily="34" charset="0"/>
              <a:buChar char="•"/>
            </a:pPr>
            <a:r>
              <a:rPr lang="en-US" sz="1600" dirty="0">
                <a:latin typeface="Corbel" panose="020B0503020204020204" pitchFamily="34" charset="0"/>
              </a:rPr>
              <a:t>standard output  (</a:t>
            </a:r>
            <a:r>
              <a:rPr lang="en-US" sz="1600" b="1" dirty="0" err="1">
                <a:latin typeface="Lucida Console" panose="020B0609040504020204" pitchFamily="49" charset="0"/>
              </a:rPr>
              <a:t>stdout</a:t>
            </a:r>
            <a:r>
              <a:rPr lang="en-US" sz="1600" dirty="0">
                <a:latin typeface="Corbel" panose="020B0503020204020204" pitchFamily="34" charset="0"/>
              </a:rPr>
              <a:t>):</a:t>
            </a:r>
            <a:r>
              <a:rPr lang="en-US" sz="1600" b="1" dirty="0">
                <a:latin typeface="Corbel" panose="020B0503020204020204" pitchFamily="34" charset="0"/>
              </a:rPr>
              <a:t> </a:t>
            </a:r>
            <a:r>
              <a:rPr lang="en-US" sz="1600" b="0" i="0" dirty="0">
                <a:solidFill>
                  <a:srgbClr val="222222"/>
                </a:solidFill>
                <a:effectLst/>
                <a:latin typeface="Corbel" panose="020B0503020204020204" pitchFamily="34" charset="0"/>
              </a:rPr>
              <a:t>output stream where data is written out by a program. By default, this output is sent to the screen.</a:t>
            </a:r>
          </a:p>
          <a:p>
            <a:pPr marL="1200150" lvl="2" indent="-285750">
              <a:buFont typeface="Arial" panose="020B0604020202020204" pitchFamily="34" charset="0"/>
              <a:buChar char="•"/>
            </a:pPr>
            <a:r>
              <a:rPr lang="en-US" sz="1600" dirty="0">
                <a:latin typeface="Corbel" panose="020B0503020204020204" pitchFamily="34" charset="0"/>
              </a:rPr>
              <a:t>standard error (</a:t>
            </a:r>
            <a:r>
              <a:rPr lang="en-US" sz="1600" b="1" dirty="0">
                <a:latin typeface="Lucida Console" panose="020B0609040504020204" pitchFamily="49" charset="0"/>
              </a:rPr>
              <a:t>stderr</a:t>
            </a:r>
            <a:r>
              <a:rPr lang="en-US" sz="1600" dirty="0">
                <a:latin typeface="Corbel" panose="020B0503020204020204" pitchFamily="34" charset="0"/>
              </a:rPr>
              <a:t>), </a:t>
            </a:r>
            <a:r>
              <a:rPr lang="en-US" sz="1600" b="0" i="0" dirty="0">
                <a:solidFill>
                  <a:srgbClr val="222222"/>
                </a:solidFill>
                <a:effectLst/>
                <a:latin typeface="Corbel" panose="020B0503020204020204" pitchFamily="34" charset="0"/>
              </a:rPr>
              <a:t>another output stream (independent of </a:t>
            </a:r>
            <a:r>
              <a:rPr lang="en-US" sz="1600" b="0" i="0" dirty="0" err="1">
                <a:solidFill>
                  <a:srgbClr val="222222"/>
                </a:solidFill>
                <a:effectLst/>
                <a:latin typeface="Corbel" panose="020B0503020204020204" pitchFamily="34" charset="0"/>
              </a:rPr>
              <a:t>stdout</a:t>
            </a:r>
            <a:r>
              <a:rPr lang="en-US" sz="1600" b="0" i="0" dirty="0">
                <a:solidFill>
                  <a:srgbClr val="222222"/>
                </a:solidFill>
                <a:effectLst/>
                <a:latin typeface="Corbel" panose="020B0503020204020204" pitchFamily="34" charset="0"/>
              </a:rPr>
              <a:t>) where programs output error messages. By default, error output is sent to the screen.</a:t>
            </a:r>
          </a:p>
          <a:p>
            <a:pPr lvl="2"/>
            <a:endParaRPr lang="en-US" sz="1600" dirty="0">
              <a:solidFill>
                <a:srgbClr val="222222"/>
              </a:solidFill>
              <a:latin typeface="Corbel" panose="020B0503020204020204" pitchFamily="34" charset="0"/>
            </a:endParaRPr>
          </a:p>
          <a:p>
            <a:pPr lvl="1"/>
            <a:r>
              <a:rPr lang="en-US" sz="1600" dirty="0">
                <a:solidFill>
                  <a:srgbClr val="222222"/>
                </a:solidFill>
                <a:latin typeface="Corbel" panose="020B0503020204020204" pitchFamily="34" charset="0"/>
              </a:rPr>
              <a:t>The output of a process or program can be saved using the redirection operator </a:t>
            </a:r>
            <a:r>
              <a:rPr lang="en-US" dirty="0">
                <a:solidFill>
                  <a:srgbClr val="222222"/>
                </a:solidFill>
                <a:latin typeface="Lucida Console" panose="020B0609040504020204" pitchFamily="49" charset="0"/>
              </a:rPr>
              <a:t>&gt;</a:t>
            </a:r>
            <a:r>
              <a:rPr lang="en-US" sz="1600" dirty="0">
                <a:solidFill>
                  <a:srgbClr val="222222"/>
                </a:solidFill>
                <a:latin typeface="Corbel" panose="020B0503020204020204" pitchFamily="34" charset="0"/>
              </a:rPr>
              <a:t>.</a:t>
            </a:r>
          </a:p>
          <a:p>
            <a:pPr lvl="1"/>
            <a:endParaRPr lang="en-US" sz="1600" dirty="0">
              <a:solidFill>
                <a:srgbClr val="222222"/>
              </a:solidFill>
              <a:latin typeface="Corbel" panose="020B0503020204020204" pitchFamily="34" charset="0"/>
            </a:endParaRPr>
          </a:p>
          <a:p>
            <a:pPr lvl="1"/>
            <a:r>
              <a:rPr lang="en-US" sz="1600" dirty="0">
                <a:solidFill>
                  <a:srgbClr val="222222"/>
                </a:solidFill>
                <a:latin typeface="Corbel" panose="020B0503020204020204" pitchFamily="34" charset="0"/>
              </a:rPr>
              <a:t>For example, you can redirect the output of the command </a:t>
            </a:r>
            <a:r>
              <a:rPr lang="en-US" sz="1600" b="1" dirty="0">
                <a:solidFill>
                  <a:srgbClr val="222222"/>
                </a:solidFill>
                <a:latin typeface="Lucida Console" panose="020B0609040504020204" pitchFamily="49" charset="0"/>
              </a:rPr>
              <a:t>ls</a:t>
            </a:r>
            <a:r>
              <a:rPr lang="en-US" sz="1600" dirty="0">
                <a:solidFill>
                  <a:srgbClr val="222222"/>
                </a:solidFill>
                <a:latin typeface="Corbel" panose="020B0503020204020204" pitchFamily="34" charset="0"/>
              </a:rPr>
              <a:t> to a file by:</a:t>
            </a:r>
          </a:p>
          <a:p>
            <a:pPr lvl="1"/>
            <a:endParaRPr lang="en-US" sz="1600" dirty="0">
              <a:solidFill>
                <a:srgbClr val="222222"/>
              </a:solidFill>
              <a:latin typeface="Corbel" panose="020B0503020204020204" pitchFamily="34" charset="0"/>
            </a:endParaRPr>
          </a:p>
          <a:p>
            <a:pPr lvl="1"/>
            <a:r>
              <a:rPr lang="en-US" sz="1600" b="1" dirty="0">
                <a:solidFill>
                  <a:srgbClr val="222222"/>
                </a:solidFill>
                <a:latin typeface="Lucida Console" panose="020B0609040504020204" pitchFamily="49" charset="0"/>
              </a:rPr>
              <a:t>ls –lth &gt; </a:t>
            </a:r>
            <a:r>
              <a:rPr lang="en-US" sz="1600" b="1" dirty="0" err="1">
                <a:solidFill>
                  <a:srgbClr val="222222"/>
                </a:solidFill>
                <a:latin typeface="Lucida Console" panose="020B0609040504020204" pitchFamily="49" charset="0"/>
              </a:rPr>
              <a:t>list_of_files.txt</a:t>
            </a:r>
            <a:endParaRPr lang="en-US" sz="1600" b="1" dirty="0">
              <a:solidFill>
                <a:srgbClr val="222222"/>
              </a:solidFill>
              <a:latin typeface="Lucida Console" panose="020B0609040504020204" pitchFamily="49" charset="0"/>
            </a:endParaRPr>
          </a:p>
          <a:p>
            <a:pPr lvl="1"/>
            <a:endParaRPr lang="en-US" sz="1600" b="1" dirty="0">
              <a:solidFill>
                <a:srgbClr val="222222"/>
              </a:solidFill>
              <a:latin typeface="Lucida Console" panose="020B0609040504020204" pitchFamily="49" charset="0"/>
            </a:endParaRPr>
          </a:p>
          <a:p>
            <a:pPr lvl="1"/>
            <a:r>
              <a:rPr lang="en-US" sz="1600" dirty="0">
                <a:solidFill>
                  <a:srgbClr val="222222"/>
                </a:solidFill>
                <a:latin typeface="Corbel" panose="020B0503020204020204" pitchFamily="34" charset="0"/>
              </a:rPr>
              <a:t>This will create a file called </a:t>
            </a:r>
            <a:r>
              <a:rPr lang="en-US" sz="1600" b="1" dirty="0" err="1">
                <a:solidFill>
                  <a:srgbClr val="222222"/>
                </a:solidFill>
                <a:latin typeface="Lucida Console" panose="020B0609040504020204" pitchFamily="49" charset="0"/>
              </a:rPr>
              <a:t>list_of_files.txt</a:t>
            </a:r>
            <a:r>
              <a:rPr lang="en-US" sz="1600" b="1" dirty="0">
                <a:solidFill>
                  <a:srgbClr val="222222"/>
                </a:solidFill>
                <a:latin typeface="Lucida Console" panose="020B0609040504020204" pitchFamily="49" charset="0"/>
              </a:rPr>
              <a:t> or overwrite </a:t>
            </a:r>
            <a:r>
              <a:rPr lang="en-US" sz="1600" dirty="0">
                <a:solidFill>
                  <a:srgbClr val="222222"/>
                </a:solidFill>
                <a:latin typeface="Corbel" panose="020B0503020204020204" pitchFamily="34" charset="0"/>
              </a:rPr>
              <a:t>it if it does not exist.</a:t>
            </a:r>
          </a:p>
          <a:p>
            <a:pPr lvl="1"/>
            <a:endParaRPr lang="en-US" sz="1600" b="1" dirty="0">
              <a:solidFill>
                <a:srgbClr val="222222"/>
              </a:solidFill>
              <a:latin typeface="Lucida Console" panose="020B0609040504020204" pitchFamily="49" charset="0"/>
            </a:endParaRPr>
          </a:p>
          <a:p>
            <a:pPr lvl="1"/>
            <a:r>
              <a:rPr lang="en-US" sz="1600" dirty="0">
                <a:solidFill>
                  <a:srgbClr val="222222"/>
                </a:solidFill>
                <a:latin typeface="Corbel" panose="020B0503020204020204" pitchFamily="34" charset="0"/>
              </a:rPr>
              <a:t>If you know that the file exists, you can </a:t>
            </a:r>
            <a:r>
              <a:rPr lang="en-US" sz="1600" b="1" dirty="0">
                <a:solidFill>
                  <a:srgbClr val="222222"/>
                </a:solidFill>
                <a:latin typeface="Lucida Console" panose="020B0609040504020204" pitchFamily="49" charset="0"/>
              </a:rPr>
              <a:t>append </a:t>
            </a:r>
            <a:r>
              <a:rPr lang="en-US" sz="1600" dirty="0">
                <a:solidFill>
                  <a:srgbClr val="222222"/>
                </a:solidFill>
                <a:latin typeface="Corbel" panose="020B0503020204020204" pitchFamily="34" charset="0"/>
              </a:rPr>
              <a:t>more content by using the operator </a:t>
            </a:r>
            <a:r>
              <a:rPr lang="en-US" sz="1600" b="1" dirty="0">
                <a:solidFill>
                  <a:srgbClr val="222222"/>
                </a:solidFill>
                <a:latin typeface="Lucida Console" panose="020B0609040504020204" pitchFamily="49" charset="0"/>
              </a:rPr>
              <a:t>&gt;&gt;</a:t>
            </a:r>
            <a:endParaRPr lang="en-US" sz="1600" b="1" dirty="0">
              <a:latin typeface="Lucida Console" panose="020B0609040504020204" pitchFamily="49" charset="0"/>
            </a:endParaRPr>
          </a:p>
          <a:p>
            <a:pPr lvl="1"/>
            <a:endParaRPr lang="en-US" dirty="0">
              <a:latin typeface="Corbel" panose="020B0503020204020204" pitchFamily="34" charset="0"/>
            </a:endParaRPr>
          </a:p>
          <a:p>
            <a:pPr lvl="1"/>
            <a:r>
              <a:rPr lang="en-US" sz="1800" b="1" dirty="0">
                <a:solidFill>
                  <a:srgbClr val="222222"/>
                </a:solidFill>
                <a:latin typeface="Lucida Console" panose="020B0609040504020204" pitchFamily="49" charset="0"/>
              </a:rPr>
              <a:t>ls –lth &gt;&gt; </a:t>
            </a:r>
            <a:r>
              <a:rPr lang="en-US" sz="1800" b="1" dirty="0" err="1">
                <a:solidFill>
                  <a:srgbClr val="222222"/>
                </a:solidFill>
                <a:latin typeface="Lucida Console" panose="020B0609040504020204" pitchFamily="49" charset="0"/>
              </a:rPr>
              <a:t>list_of_files.txt</a:t>
            </a:r>
            <a:endParaRPr lang="en-US" sz="1800" b="1" dirty="0">
              <a:solidFill>
                <a:srgbClr val="222222"/>
              </a:solidFill>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51088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rot="5400000">
            <a:off x="473013" y="2340374"/>
            <a:ext cx="4319588" cy="46038"/>
          </a:xfrm>
          <a:prstGeom prst="rect">
            <a:avLst/>
          </a:prstGeom>
          <a:noFill/>
          <a:ln>
            <a:noFill/>
          </a:ln>
        </p:spPr>
      </p:pic>
      <p:sp>
        <p:nvSpPr>
          <p:cNvPr id="299" name="Google Shape;299;p3"/>
          <p:cNvSpPr txBox="1"/>
          <p:nvPr/>
        </p:nvSpPr>
        <p:spPr>
          <a:xfrm>
            <a:off x="100025" y="1407174"/>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What is UNIX</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3D38A71F-541E-432E-F0E5-201C4E33AB59}"/>
              </a:ext>
            </a:extLst>
          </p:cNvPr>
          <p:cNvSpPr txBox="1"/>
          <p:nvPr/>
        </p:nvSpPr>
        <p:spPr>
          <a:xfrm>
            <a:off x="4108677" y="320456"/>
            <a:ext cx="6110968" cy="6217087"/>
          </a:xfrm>
          <a:prstGeom prst="rect">
            <a:avLst/>
          </a:prstGeom>
          <a:noFill/>
        </p:spPr>
        <p:txBody>
          <a:bodyPr wrap="square">
            <a:spAutoFit/>
          </a:bodyPr>
          <a:lstStyle/>
          <a:p>
            <a:pPr algn="l"/>
            <a:r>
              <a:rPr lang="en-US" b="0" i="0" dirty="0">
                <a:effectLst/>
                <a:latin typeface="Corbel" panose="020B0503020204020204" pitchFamily="34" charset="0"/>
              </a:rPr>
              <a:t>UNIX is an operating system (OS) first developed in the 1960s</a:t>
            </a:r>
            <a:r>
              <a:rPr lang="en-US" dirty="0">
                <a:latin typeface="Corbel" panose="020B0503020204020204" pitchFamily="34" charset="0"/>
              </a:rPr>
              <a:t> by Ken Thompson and Dennis Ritchie. </a:t>
            </a:r>
          </a:p>
          <a:p>
            <a:pPr algn="l"/>
            <a:endParaRPr lang="en-US" b="0" i="0" dirty="0">
              <a:effectLst/>
              <a:latin typeface="Corbel" panose="020B0503020204020204" pitchFamily="34" charset="0"/>
            </a:endParaRPr>
          </a:p>
          <a:p>
            <a:pPr algn="l"/>
            <a:r>
              <a:rPr lang="en-US" b="0" i="0" dirty="0">
                <a:effectLst/>
                <a:latin typeface="Corbel" panose="020B0503020204020204" pitchFamily="34" charset="0"/>
              </a:rPr>
              <a:t>Still under constant development ever since. </a:t>
            </a:r>
          </a:p>
          <a:p>
            <a:pPr algn="l"/>
            <a:endParaRPr lang="en-US" dirty="0">
              <a:latin typeface="Corbel" panose="020B0503020204020204" pitchFamily="34" charset="0"/>
            </a:endParaRPr>
          </a:p>
          <a:p>
            <a:pPr algn="l"/>
            <a:r>
              <a:rPr lang="en-US" sz="2000" b="1" dirty="0">
                <a:latin typeface="Corbel" panose="020B0503020204020204" pitchFamily="34" charset="0"/>
              </a:rPr>
              <a:t>Features</a:t>
            </a:r>
          </a:p>
          <a:p>
            <a:pPr algn="l"/>
            <a:endParaRPr lang="en-US" dirty="0">
              <a:latin typeface="Corbel" panose="020B0503020204020204" pitchFamily="34" charset="0"/>
            </a:endParaRPr>
          </a:p>
          <a:p>
            <a:pPr marL="285750" indent="-285750" algn="l">
              <a:buFont typeface="Arial" panose="020B0604020202020204" pitchFamily="34" charset="0"/>
              <a:buChar char="•"/>
            </a:pPr>
            <a:r>
              <a:rPr lang="en-US" dirty="0">
                <a:latin typeface="Corbel" panose="020B0503020204020204" pitchFamily="34" charset="0"/>
              </a:rPr>
              <a:t>S</a:t>
            </a:r>
            <a:r>
              <a:rPr lang="en-US" b="0" i="0" dirty="0">
                <a:effectLst/>
                <a:latin typeface="Corbel" panose="020B0503020204020204" pitchFamily="34" charset="0"/>
              </a:rPr>
              <a:t>table, multi-user, multi-tasking system for servers, desktops and laptops.</a:t>
            </a:r>
          </a:p>
          <a:p>
            <a:pPr marL="285750" indent="-285750" algn="l">
              <a:buFont typeface="Arial" panose="020B0604020202020204" pitchFamily="34" charset="0"/>
              <a:buChar char="•"/>
            </a:pPr>
            <a:endParaRPr lang="en-US" b="0" i="0" dirty="0">
              <a:effectLst/>
              <a:latin typeface="Corbel" panose="020B0503020204020204" pitchFamily="34" charset="0"/>
            </a:endParaRPr>
          </a:p>
          <a:p>
            <a:pPr marL="285750" indent="-285750" algn="l">
              <a:buFont typeface="Arial" panose="020B0604020202020204" pitchFamily="34" charset="0"/>
              <a:buChar char="•"/>
            </a:pPr>
            <a:r>
              <a:rPr lang="en-US" b="0" i="0" dirty="0">
                <a:effectLst/>
                <a:latin typeface="Corbel" panose="020B0503020204020204" pitchFamily="34" charset="0"/>
              </a:rPr>
              <a:t>Flexible and easy to adopt to specific needs. UNIX p</a:t>
            </a:r>
            <a:r>
              <a:rPr lang="en-US" dirty="0">
                <a:latin typeface="Corbel" panose="020B0503020204020204" pitchFamily="34" charset="0"/>
              </a:rPr>
              <a:t>hilosophy – ‘small is good’ - each program is designed to do one job well.</a:t>
            </a:r>
          </a:p>
          <a:p>
            <a:pPr marL="285750" indent="-285750" algn="l">
              <a:buFont typeface="Arial" panose="020B0604020202020204" pitchFamily="34" charset="0"/>
              <a:buChar char="•"/>
            </a:pPr>
            <a:endParaRPr lang="en-US" dirty="0">
              <a:latin typeface="Corbel" panose="020B0503020204020204" pitchFamily="34" charset="0"/>
            </a:endParaRPr>
          </a:p>
          <a:p>
            <a:pPr marL="285750" indent="-285750" algn="l">
              <a:buFont typeface="Arial" panose="020B0604020202020204" pitchFamily="34" charset="0"/>
              <a:buChar char="•"/>
            </a:pPr>
            <a:r>
              <a:rPr lang="en-US" dirty="0">
                <a:latin typeface="Corbel" panose="020B0503020204020204" pitchFamily="34" charset="0"/>
              </a:rPr>
              <a:t>Written in a machine independent language – UNIX can run on various hardware (laptops, desktops, super-computers).</a:t>
            </a:r>
          </a:p>
          <a:p>
            <a:pPr marL="285750" indent="-285750" algn="l">
              <a:buFont typeface="Arial" panose="020B0604020202020204" pitchFamily="34" charset="0"/>
              <a:buChar char="•"/>
            </a:pPr>
            <a:endParaRPr lang="en-US" dirty="0">
              <a:latin typeface="Corbel" panose="020B0503020204020204" pitchFamily="34" charset="0"/>
            </a:endParaRPr>
          </a:p>
          <a:p>
            <a:pPr marL="285750" indent="-285750" algn="l">
              <a:buFont typeface="Arial" panose="020B0604020202020204" pitchFamily="34" charset="0"/>
              <a:buChar char="•"/>
            </a:pPr>
            <a:r>
              <a:rPr lang="en-US" dirty="0">
                <a:latin typeface="Corbel" panose="020B0503020204020204" pitchFamily="34" charset="0"/>
              </a:rPr>
              <a:t>Open source/freely available with open-source codes.</a:t>
            </a:r>
          </a:p>
          <a:p>
            <a:pPr algn="l"/>
            <a:endParaRPr lang="en-US" b="0" i="0" dirty="0">
              <a:effectLst/>
              <a:latin typeface="Corbel" panose="020B0503020204020204" pitchFamily="34" charset="0"/>
            </a:endParaRPr>
          </a:p>
          <a:p>
            <a:pPr marL="285750" indent="-285750" algn="l">
              <a:buFont typeface="Arial" panose="020B0604020202020204" pitchFamily="34" charset="0"/>
              <a:buChar char="•"/>
            </a:pPr>
            <a:r>
              <a:rPr lang="en-US" b="0" i="0" dirty="0">
                <a:effectLst/>
                <a:latin typeface="Corbel" panose="020B0503020204020204" pitchFamily="34" charset="0"/>
              </a:rPr>
              <a:t>UNIX systems also have a graphical user interface (GUI) like Microsoft Windows which provides an easy-to-use environment. </a:t>
            </a:r>
          </a:p>
        </p:txBody>
      </p:sp>
    </p:spTree>
    <p:extLst>
      <p:ext uri="{BB962C8B-B14F-4D97-AF65-F5344CB8AC3E}">
        <p14:creationId xmlns:p14="http://schemas.microsoft.com/office/powerpoint/2010/main" val="26010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4247317"/>
          </a:xfrm>
          <a:prstGeom prst="rect">
            <a:avLst/>
          </a:prstGeom>
          <a:noFill/>
        </p:spPr>
        <p:txBody>
          <a:bodyPr wrap="square">
            <a:spAutoFit/>
          </a:bodyPr>
          <a:lstStyle/>
          <a:p>
            <a:pPr lvl="1"/>
            <a:r>
              <a:rPr lang="en-US" b="0" i="0" u="sng" dirty="0">
                <a:effectLst/>
                <a:latin typeface="Corbel" panose="020B0503020204020204" pitchFamily="34" charset="0"/>
              </a:rPr>
              <a:t>I/O and Redirection</a:t>
            </a: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dirty="0">
                <a:latin typeface="Corbel" panose="020B0503020204020204" pitchFamily="34" charset="0"/>
              </a:rPr>
              <a:t>Redirect the standard input into a file using</a:t>
            </a:r>
            <a:r>
              <a:rPr lang="en-US" b="1" dirty="0">
                <a:latin typeface="Lucida Console" panose="020B0609040504020204" pitchFamily="49" charset="0"/>
              </a:rPr>
              <a:t> &gt; </a:t>
            </a:r>
            <a:r>
              <a:rPr lang="en-US" dirty="0">
                <a:latin typeface="Corbel" panose="020B0503020204020204" pitchFamily="34" charset="0"/>
              </a:rPr>
              <a:t>operator.</a:t>
            </a:r>
          </a:p>
          <a:p>
            <a:pPr lvl="1"/>
            <a:endParaRPr lang="en-US" dirty="0">
              <a:latin typeface="Corbel" panose="020B0503020204020204" pitchFamily="34" charset="0"/>
            </a:endParaRPr>
          </a:p>
          <a:p>
            <a:pPr lvl="1"/>
            <a:r>
              <a:rPr lang="en-US" b="1" dirty="0">
                <a:latin typeface="Lucida Console" panose="020B0609040504020204" pitchFamily="49" charset="0"/>
              </a:rPr>
              <a:t>cat &gt; list1</a:t>
            </a:r>
          </a:p>
          <a:p>
            <a:pPr lvl="1"/>
            <a:endParaRPr lang="en-US" b="1" dirty="0">
              <a:latin typeface="Lucida Console" panose="020B0609040504020204" pitchFamily="49" charset="0"/>
            </a:endParaRPr>
          </a:p>
          <a:p>
            <a:pPr lvl="1"/>
            <a:r>
              <a:rPr lang="en-US" dirty="0">
                <a:latin typeface="Corbel" panose="020B0503020204020204" pitchFamily="34" charset="0"/>
              </a:rPr>
              <a:t>Type the following in an interactive manner</a:t>
            </a:r>
          </a:p>
          <a:p>
            <a:pPr lvl="1"/>
            <a:endParaRPr lang="en-US" dirty="0">
              <a:latin typeface="Corbel" panose="020B0503020204020204" pitchFamily="34" charset="0"/>
            </a:endParaRPr>
          </a:p>
          <a:p>
            <a:pPr lvl="1"/>
            <a:r>
              <a:rPr lang="en-US" b="1" dirty="0">
                <a:latin typeface="Lucida Console" panose="020B0609040504020204" pitchFamily="49" charset="0"/>
              </a:rPr>
              <a:t>pear</a:t>
            </a:r>
          </a:p>
          <a:p>
            <a:pPr lvl="1"/>
            <a:r>
              <a:rPr lang="en-US" b="1" dirty="0">
                <a:latin typeface="Lucida Console" panose="020B0609040504020204" pitchFamily="49" charset="0"/>
              </a:rPr>
              <a:t>banana</a:t>
            </a:r>
          </a:p>
          <a:p>
            <a:pPr lvl="1"/>
            <a:r>
              <a:rPr lang="en-US" b="1" dirty="0">
                <a:latin typeface="Lucida Console" panose="020B0609040504020204" pitchFamily="49" charset="0"/>
              </a:rPr>
              <a:t>Apple</a:t>
            </a:r>
          </a:p>
          <a:p>
            <a:pPr lvl="1"/>
            <a:endParaRPr lang="en-US" b="1" dirty="0">
              <a:latin typeface="Lucida Console" panose="020B0609040504020204" pitchFamily="49" charset="0"/>
            </a:endParaRPr>
          </a:p>
          <a:p>
            <a:pPr lvl="1"/>
            <a:r>
              <a:rPr lang="en-US" dirty="0">
                <a:latin typeface="Corbel" panose="020B0503020204020204" pitchFamily="34" charset="0"/>
              </a:rPr>
              <a:t>Exit the terminal by hitting </a:t>
            </a:r>
            <a:r>
              <a:rPr lang="en-US" b="1" dirty="0">
                <a:latin typeface="Lucida Console" panose="020B0609040504020204" pitchFamily="49" charset="0"/>
              </a:rPr>
              <a:t>Ctrl ^ [d]</a:t>
            </a:r>
            <a:endParaRPr lang="en-US" b="1" i="0" dirty="0">
              <a:solidFill>
                <a:srgbClr val="BF0000"/>
              </a:solidFill>
              <a:effectLst/>
              <a:latin typeface="Courier New" panose="02070309020205020404" pitchFamily="49" charset="0"/>
            </a:endParaRP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891265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5355312"/>
          </a:xfrm>
          <a:prstGeom prst="rect">
            <a:avLst/>
          </a:prstGeom>
          <a:noFill/>
        </p:spPr>
        <p:txBody>
          <a:bodyPr wrap="square">
            <a:spAutoFit/>
          </a:bodyPr>
          <a:lstStyle/>
          <a:p>
            <a:pPr lvl="1"/>
            <a:r>
              <a:rPr lang="en-US" b="0" i="0" u="sng" dirty="0">
                <a:effectLst/>
                <a:latin typeface="Corbel" panose="020B0503020204020204" pitchFamily="34" charset="0"/>
              </a:rPr>
              <a:t>I/O and Redirection</a:t>
            </a: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dirty="0">
                <a:latin typeface="Corbel" panose="020B0503020204020204" pitchFamily="34" charset="0"/>
              </a:rPr>
              <a:t>Redirect the standard input into a file using</a:t>
            </a:r>
            <a:r>
              <a:rPr lang="en-US" b="1" dirty="0">
                <a:latin typeface="Lucida Console" panose="020B0609040504020204" pitchFamily="49" charset="0"/>
              </a:rPr>
              <a:t> &gt; </a:t>
            </a:r>
            <a:r>
              <a:rPr lang="en-US" dirty="0">
                <a:latin typeface="Corbel" panose="020B0503020204020204" pitchFamily="34" charset="0"/>
              </a:rPr>
              <a:t>operator.</a:t>
            </a:r>
          </a:p>
          <a:p>
            <a:pPr lvl="1"/>
            <a:endParaRPr lang="en-US" dirty="0">
              <a:latin typeface="Corbel" panose="020B0503020204020204" pitchFamily="34" charset="0"/>
            </a:endParaRPr>
          </a:p>
          <a:p>
            <a:pPr lvl="1"/>
            <a:r>
              <a:rPr lang="en-US" b="1" dirty="0">
                <a:latin typeface="Lucida Console" panose="020B0609040504020204" pitchFamily="49" charset="0"/>
              </a:rPr>
              <a:t>cat &gt; list1</a:t>
            </a:r>
          </a:p>
          <a:p>
            <a:pPr lvl="1"/>
            <a:endParaRPr lang="en-US" b="1" dirty="0">
              <a:latin typeface="Lucida Console" panose="020B0609040504020204" pitchFamily="49" charset="0"/>
            </a:endParaRPr>
          </a:p>
          <a:p>
            <a:pPr lvl="1"/>
            <a:r>
              <a:rPr lang="en-US" dirty="0">
                <a:latin typeface="Corbel" panose="020B0503020204020204" pitchFamily="34" charset="0"/>
              </a:rPr>
              <a:t>Type the following in an interactive manner</a:t>
            </a:r>
          </a:p>
          <a:p>
            <a:pPr lvl="1"/>
            <a:endParaRPr lang="en-US" dirty="0">
              <a:latin typeface="Corbel" panose="020B0503020204020204" pitchFamily="34" charset="0"/>
            </a:endParaRPr>
          </a:p>
          <a:p>
            <a:pPr lvl="1"/>
            <a:r>
              <a:rPr lang="en-US" b="1" dirty="0">
                <a:latin typeface="Lucida Console" panose="020B0609040504020204" pitchFamily="49" charset="0"/>
              </a:rPr>
              <a:t>pear</a:t>
            </a:r>
          </a:p>
          <a:p>
            <a:pPr lvl="1"/>
            <a:r>
              <a:rPr lang="en-US" b="1" dirty="0">
                <a:latin typeface="Lucida Console" panose="020B0609040504020204" pitchFamily="49" charset="0"/>
              </a:rPr>
              <a:t>banana</a:t>
            </a:r>
          </a:p>
          <a:p>
            <a:pPr lvl="1"/>
            <a:r>
              <a:rPr lang="en-US" b="1" dirty="0">
                <a:latin typeface="Lucida Console" panose="020B0609040504020204" pitchFamily="49" charset="0"/>
              </a:rPr>
              <a:t>apple</a:t>
            </a:r>
          </a:p>
          <a:p>
            <a:pPr lvl="1"/>
            <a:endParaRPr lang="en-US" b="1" dirty="0">
              <a:latin typeface="Lucida Console" panose="020B0609040504020204" pitchFamily="49" charset="0"/>
            </a:endParaRPr>
          </a:p>
          <a:p>
            <a:pPr lvl="1"/>
            <a:r>
              <a:rPr lang="en-US" dirty="0">
                <a:latin typeface="Corbel" panose="020B0503020204020204" pitchFamily="34" charset="0"/>
              </a:rPr>
              <a:t>Hit </a:t>
            </a:r>
            <a:r>
              <a:rPr lang="en-US" b="1" dirty="0">
                <a:latin typeface="Lucida Console" panose="020B0609040504020204" pitchFamily="49" charset="0"/>
              </a:rPr>
              <a:t>Ctrl ^ [d]</a:t>
            </a:r>
            <a:r>
              <a:rPr lang="en-US" dirty="0">
                <a:latin typeface="Corbel" panose="020B0503020204020204" pitchFamily="34" charset="0"/>
              </a:rPr>
              <a:t> to stop the input stream</a:t>
            </a:r>
            <a:endParaRPr lang="en-US" b="1" dirty="0">
              <a:latin typeface="Lucida Console" panose="020B0609040504020204" pitchFamily="49" charset="0"/>
            </a:endParaRPr>
          </a:p>
          <a:p>
            <a:pPr lvl="1"/>
            <a:endParaRPr lang="en-US" b="1" i="0" dirty="0">
              <a:solidFill>
                <a:srgbClr val="BF0000"/>
              </a:solidFill>
              <a:effectLst/>
              <a:latin typeface="Lucida Console" panose="020B0609040504020204" pitchFamily="49" charset="0"/>
            </a:endParaRPr>
          </a:p>
          <a:p>
            <a:pPr lvl="1"/>
            <a:r>
              <a:rPr lang="en-US" b="0" i="0" dirty="0">
                <a:effectLst/>
                <a:latin typeface="Corbel" panose="020B0503020204020204" pitchFamily="34" charset="0"/>
              </a:rPr>
              <a:t>Using the above method, create another file called </a:t>
            </a:r>
            <a:r>
              <a:rPr lang="en-US" b="1" i="0" dirty="0">
                <a:effectLst/>
                <a:latin typeface="Lucida Console" panose="020B0609040504020204" pitchFamily="49" charset="0"/>
              </a:rPr>
              <a:t>list2</a:t>
            </a:r>
            <a:r>
              <a:rPr lang="en-US" b="0" i="0" dirty="0">
                <a:effectLst/>
                <a:latin typeface="Corbel" panose="020B0503020204020204" pitchFamily="34" charset="0"/>
              </a:rPr>
              <a:t> containing the following fruits: </a:t>
            </a:r>
            <a:r>
              <a:rPr lang="en-US" b="1" i="0" dirty="0">
                <a:effectLst/>
                <a:latin typeface="Lucida Console" panose="020B0609040504020204" pitchFamily="49" charset="0"/>
              </a:rPr>
              <a:t>orange, plum, mango, grapefruit</a:t>
            </a:r>
            <a:r>
              <a:rPr lang="en-US" b="0" i="0" dirty="0">
                <a:effectLst/>
                <a:latin typeface="Corbel" panose="020B0503020204020204" pitchFamily="34" charset="0"/>
              </a:rPr>
              <a:t>. Read the contents of </a:t>
            </a:r>
            <a:r>
              <a:rPr lang="en-US" b="1" i="0" dirty="0">
                <a:effectLst/>
                <a:latin typeface="Lucida Console" panose="020B0609040504020204" pitchFamily="49" charset="0"/>
              </a:rPr>
              <a:t>list2</a:t>
            </a:r>
          </a:p>
          <a:p>
            <a:pPr lvl="1"/>
            <a:endParaRPr lang="en-US" b="1" i="0" dirty="0">
              <a:effectLst/>
              <a:latin typeface="Lucida Console" panose="020B0609040504020204" pitchFamily="49" charset="0"/>
            </a:endParaRPr>
          </a:p>
          <a:p>
            <a:pPr lvl="1"/>
            <a:r>
              <a:rPr lang="en-US" dirty="0">
                <a:latin typeface="Corbel" panose="020B0503020204020204" pitchFamily="34" charset="0"/>
              </a:rPr>
              <a:t>Concatenate the two lists, </a:t>
            </a:r>
            <a:r>
              <a:rPr lang="en-US" b="1" dirty="0">
                <a:latin typeface="Lucida Console" panose="020B0609040504020204" pitchFamily="49" charset="0"/>
              </a:rPr>
              <a:t>list1</a:t>
            </a:r>
            <a:r>
              <a:rPr lang="en-US" dirty="0">
                <a:latin typeface="Corbel" panose="020B0503020204020204" pitchFamily="34" charset="0"/>
              </a:rPr>
              <a:t> and </a:t>
            </a:r>
            <a:r>
              <a:rPr lang="en-US" b="1" dirty="0">
                <a:latin typeface="Lucida Console" panose="020B0609040504020204" pitchFamily="49" charset="0"/>
              </a:rPr>
              <a:t>list2</a:t>
            </a:r>
            <a:r>
              <a:rPr lang="en-US" dirty="0">
                <a:latin typeface="Corbel" panose="020B0503020204020204" pitchFamily="34" charset="0"/>
              </a:rPr>
              <a:t> and name the resulting list as </a:t>
            </a:r>
            <a:r>
              <a:rPr lang="en-US" b="1" dirty="0" err="1">
                <a:latin typeface="Lucida Console" panose="020B0609040504020204" pitchFamily="49" charset="0"/>
              </a:rPr>
              <a:t>biglist</a:t>
            </a:r>
            <a:r>
              <a:rPr lang="en-US" dirty="0">
                <a:latin typeface="Corbel" panose="020B0503020204020204" pitchFamily="34" charset="0"/>
              </a:rPr>
              <a:t>.</a:t>
            </a: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851496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3416320"/>
          </a:xfrm>
          <a:prstGeom prst="rect">
            <a:avLst/>
          </a:prstGeom>
          <a:noFill/>
        </p:spPr>
        <p:txBody>
          <a:bodyPr wrap="square">
            <a:spAutoFit/>
          </a:bodyPr>
          <a:lstStyle/>
          <a:p>
            <a:pPr lvl="1"/>
            <a:r>
              <a:rPr lang="en-US" b="0" i="0" u="sng" dirty="0">
                <a:effectLst/>
                <a:latin typeface="Corbel" panose="020B0503020204020204" pitchFamily="34" charset="0"/>
              </a:rPr>
              <a:t>Sort items</a:t>
            </a:r>
          </a:p>
          <a:p>
            <a:pPr lvl="1"/>
            <a:endParaRPr lang="en-US" dirty="0">
              <a:latin typeface="Corbel" panose="020B0503020204020204" pitchFamily="34" charset="0"/>
            </a:endParaRPr>
          </a:p>
          <a:p>
            <a:pPr lvl="1"/>
            <a:endParaRPr lang="en-US" dirty="0">
              <a:latin typeface="Corbel" panose="020B0503020204020204" pitchFamily="34" charset="0"/>
            </a:endParaRPr>
          </a:p>
          <a:p>
            <a:pPr lvl="1"/>
            <a:r>
              <a:rPr lang="en-US" dirty="0">
                <a:latin typeface="Corbel" panose="020B0503020204020204" pitchFamily="34" charset="0"/>
              </a:rPr>
              <a:t>Type </a:t>
            </a:r>
            <a:r>
              <a:rPr lang="en-US" b="1" dirty="0">
                <a:latin typeface="Lucida Console" panose="020B0609040504020204" pitchFamily="49" charset="0"/>
              </a:rPr>
              <a:t>sort</a:t>
            </a:r>
            <a:r>
              <a:rPr lang="en-US" dirty="0">
                <a:latin typeface="Corbel" panose="020B0503020204020204" pitchFamily="34" charset="0"/>
              </a:rPr>
              <a:t> and enter the following</a:t>
            </a:r>
          </a:p>
          <a:p>
            <a:pPr lvl="1"/>
            <a:endParaRPr lang="en-US" dirty="0">
              <a:latin typeface="Corbel" panose="020B0503020204020204" pitchFamily="34" charset="0"/>
            </a:endParaRPr>
          </a:p>
          <a:p>
            <a:pPr lvl="1"/>
            <a:r>
              <a:rPr lang="en-US" dirty="0">
                <a:latin typeface="Corbel" panose="020B0503020204020204" pitchFamily="34" charset="0"/>
              </a:rPr>
              <a:t>dog</a:t>
            </a:r>
          </a:p>
          <a:p>
            <a:pPr lvl="1"/>
            <a:r>
              <a:rPr lang="en-US" dirty="0">
                <a:latin typeface="Corbel" panose="020B0503020204020204" pitchFamily="34" charset="0"/>
              </a:rPr>
              <a:t>cat</a:t>
            </a:r>
          </a:p>
          <a:p>
            <a:pPr lvl="1"/>
            <a:r>
              <a:rPr lang="en-US" dirty="0">
                <a:latin typeface="Corbel" panose="020B0503020204020204" pitchFamily="34" charset="0"/>
              </a:rPr>
              <a:t>bird</a:t>
            </a:r>
          </a:p>
          <a:p>
            <a:pPr lvl="1"/>
            <a:r>
              <a:rPr lang="en-US" dirty="0">
                <a:latin typeface="Corbel" panose="020B0503020204020204" pitchFamily="34" charset="0"/>
              </a:rPr>
              <a:t>ape</a:t>
            </a:r>
          </a:p>
          <a:p>
            <a:pPr lvl="1"/>
            <a:endParaRPr lang="en-US" dirty="0">
              <a:latin typeface="Corbel" panose="020B0503020204020204" pitchFamily="34" charset="0"/>
            </a:endParaRPr>
          </a:p>
          <a:p>
            <a:pPr lvl="1"/>
            <a:r>
              <a:rPr lang="en-US" dirty="0">
                <a:latin typeface="Corbel" panose="020B0503020204020204" pitchFamily="34" charset="0"/>
              </a:rPr>
              <a:t>Hit </a:t>
            </a:r>
            <a:r>
              <a:rPr lang="en-US" b="1" dirty="0">
                <a:latin typeface="Lucida Console" panose="020B0609040504020204" pitchFamily="49" charset="0"/>
              </a:rPr>
              <a:t>Ctrl ^ [d]</a:t>
            </a:r>
            <a:r>
              <a:rPr lang="en-US" dirty="0">
                <a:latin typeface="Corbel" panose="020B0503020204020204" pitchFamily="34" charset="0"/>
              </a:rPr>
              <a:t> to stop the input stream</a:t>
            </a:r>
            <a:endParaRPr lang="en-US" b="1" dirty="0">
              <a:latin typeface="Lucida Console" panose="020B0609040504020204" pitchFamily="49" charset="0"/>
            </a:endParaRPr>
          </a:p>
          <a:p>
            <a:pPr lvl="1"/>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694114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5078313"/>
          </a:xfrm>
          <a:prstGeom prst="rect">
            <a:avLst/>
          </a:prstGeom>
          <a:noFill/>
        </p:spPr>
        <p:txBody>
          <a:bodyPr wrap="square">
            <a:spAutoFit/>
          </a:bodyPr>
          <a:lstStyle/>
          <a:p>
            <a:pPr lvl="1"/>
            <a:r>
              <a:rPr lang="en-US" b="0" i="0" u="sng" dirty="0">
                <a:effectLst/>
                <a:latin typeface="Corbel" panose="020B0503020204020204" pitchFamily="34" charset="0"/>
              </a:rPr>
              <a:t>I</a:t>
            </a:r>
            <a:r>
              <a:rPr lang="en-US" u="sng" dirty="0">
                <a:latin typeface="Corbel" panose="020B0503020204020204" pitchFamily="34" charset="0"/>
              </a:rPr>
              <a:t>nput </a:t>
            </a:r>
            <a:r>
              <a:rPr lang="en-US" b="0" i="0" u="sng" dirty="0">
                <a:effectLst/>
                <a:latin typeface="Corbel" panose="020B0503020204020204" pitchFamily="34" charset="0"/>
              </a:rPr>
              <a:t>Redirection</a:t>
            </a:r>
          </a:p>
          <a:p>
            <a:pPr lvl="1"/>
            <a:endParaRPr lang="en-US" dirty="0">
              <a:latin typeface="Corbel" panose="020B0503020204020204" pitchFamily="34" charset="0"/>
            </a:endParaRPr>
          </a:p>
          <a:p>
            <a:pPr lvl="1"/>
            <a:r>
              <a:rPr lang="en-US" b="0" i="0" dirty="0">
                <a:effectLst/>
                <a:latin typeface="Corbel" panose="020B0503020204020204" pitchFamily="34" charset="0"/>
              </a:rPr>
              <a:t>Input can also be given to a command from a file instead of typing it in the shell by using the redirection operator </a:t>
            </a:r>
            <a:r>
              <a:rPr lang="en-US" i="0" dirty="0">
                <a:effectLst/>
                <a:latin typeface="Lucida Console" panose="020B0609040504020204" pitchFamily="49" charset="0"/>
              </a:rPr>
              <a:t>&lt;</a:t>
            </a:r>
            <a:r>
              <a:rPr lang="en-US" b="0" i="0" dirty="0">
                <a:effectLst/>
                <a:latin typeface="Corbel" panose="020B0503020204020204" pitchFamily="34" charset="0"/>
              </a:rPr>
              <a:t>.</a:t>
            </a:r>
          </a:p>
          <a:p>
            <a:pPr lvl="1"/>
            <a:endParaRPr lang="en-US" dirty="0">
              <a:solidFill>
                <a:srgbClr val="222222"/>
              </a:solidFill>
              <a:latin typeface="Corbel" panose="020B0503020204020204" pitchFamily="34" charset="0"/>
            </a:endParaRPr>
          </a:p>
          <a:p>
            <a:pPr lvl="1"/>
            <a:r>
              <a:rPr lang="en-US" b="1" dirty="0">
                <a:solidFill>
                  <a:srgbClr val="222222"/>
                </a:solidFill>
                <a:latin typeface="Lucida Console" panose="020B0609040504020204" pitchFamily="49" charset="0"/>
              </a:rPr>
              <a:t>c</a:t>
            </a:r>
            <a:r>
              <a:rPr lang="en-US" b="1" i="0" dirty="0">
                <a:solidFill>
                  <a:srgbClr val="222222"/>
                </a:solidFill>
                <a:effectLst/>
                <a:latin typeface="Lucida Console" panose="020B0609040504020204" pitchFamily="49" charset="0"/>
              </a:rPr>
              <a:t>at &lt; </a:t>
            </a:r>
            <a:r>
              <a:rPr lang="en-US" b="1" i="0" dirty="0" err="1">
                <a:solidFill>
                  <a:srgbClr val="222222"/>
                </a:solidFill>
                <a:effectLst/>
                <a:latin typeface="Lucida Console" panose="020B0609040504020204" pitchFamily="49" charset="0"/>
              </a:rPr>
              <a:t>science.txt</a:t>
            </a:r>
            <a:endParaRPr lang="en-US" b="1" i="0" dirty="0">
              <a:solidFill>
                <a:srgbClr val="222222"/>
              </a:solidFill>
              <a:effectLst/>
              <a:latin typeface="Lucida Console" panose="020B0609040504020204" pitchFamily="49" charset="0"/>
            </a:endParaRPr>
          </a:p>
          <a:p>
            <a:pPr lvl="1"/>
            <a:endParaRPr lang="en-US" dirty="0">
              <a:solidFill>
                <a:srgbClr val="222222"/>
              </a:solidFill>
              <a:latin typeface="Corbel" panose="020B0503020204020204" pitchFamily="34" charset="0"/>
            </a:endParaRPr>
          </a:p>
          <a:p>
            <a:pPr lvl="1"/>
            <a:endParaRPr lang="en-US" dirty="0">
              <a:solidFill>
                <a:srgbClr val="222222"/>
              </a:solidFill>
              <a:latin typeface="Corbel" panose="020B0503020204020204" pitchFamily="34" charset="0"/>
            </a:endParaRPr>
          </a:p>
          <a:p>
            <a:pPr lvl="1"/>
            <a:r>
              <a:rPr lang="en-US" u="sng" dirty="0">
                <a:latin typeface="Corbel" panose="020B0503020204020204" pitchFamily="34" charset="0"/>
              </a:rPr>
              <a:t>Error </a:t>
            </a:r>
            <a:r>
              <a:rPr lang="en-US" b="0" i="0" u="sng" dirty="0">
                <a:effectLst/>
                <a:latin typeface="Corbel" panose="020B0503020204020204" pitchFamily="34" charset="0"/>
              </a:rPr>
              <a:t>Redirection</a:t>
            </a:r>
          </a:p>
          <a:p>
            <a:pPr lvl="1"/>
            <a:endParaRPr lang="en-US" dirty="0">
              <a:solidFill>
                <a:srgbClr val="222222"/>
              </a:solidFill>
              <a:latin typeface="Corbel" panose="020B0503020204020204" pitchFamily="34" charset="0"/>
            </a:endParaRPr>
          </a:p>
          <a:p>
            <a:pPr lvl="1"/>
            <a:r>
              <a:rPr lang="en-US" b="1" dirty="0" err="1">
                <a:latin typeface="Lucida Console" panose="020B0609040504020204" pitchFamily="49" charset="0"/>
              </a:rPr>
              <a:t>rmdir</a:t>
            </a:r>
            <a:r>
              <a:rPr lang="en-US" b="1" dirty="0">
                <a:latin typeface="Lucida Console" panose="020B0609040504020204" pitchFamily="49" charset="0"/>
              </a:rPr>
              <a:t> no-</a:t>
            </a:r>
            <a:r>
              <a:rPr lang="en-US" b="1" dirty="0" err="1">
                <a:latin typeface="Lucida Console" panose="020B0609040504020204" pitchFamily="49" charset="0"/>
              </a:rPr>
              <a:t>dir</a:t>
            </a:r>
            <a:r>
              <a:rPr lang="en-US" b="1" dirty="0">
                <a:latin typeface="Lucida Console" panose="020B0609040504020204" pitchFamily="49" charset="0"/>
              </a:rPr>
              <a:t> 2&gt; </a:t>
            </a:r>
            <a:r>
              <a:rPr lang="en-US" b="1" dirty="0" err="1">
                <a:latin typeface="Lucida Console" panose="020B0609040504020204" pitchFamily="49" charset="0"/>
              </a:rPr>
              <a:t>nodir_error.txt</a:t>
            </a:r>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r>
              <a:rPr lang="en-US" u="sng" dirty="0">
                <a:latin typeface="Corbel" panose="020B0503020204020204" pitchFamily="34" charset="0"/>
              </a:rPr>
              <a:t>Merge </a:t>
            </a:r>
            <a:r>
              <a:rPr lang="en-US" u="sng" dirty="0" err="1">
                <a:latin typeface="Corbel" panose="020B0503020204020204" pitchFamily="34" charset="0"/>
              </a:rPr>
              <a:t>stdout</a:t>
            </a:r>
            <a:r>
              <a:rPr lang="en-US" u="sng" dirty="0">
                <a:latin typeface="Corbel" panose="020B0503020204020204" pitchFamily="34" charset="0"/>
              </a:rPr>
              <a:t> with stderr</a:t>
            </a:r>
            <a:endParaRPr lang="en-US" b="0" i="0" u="sng" dirty="0">
              <a:effectLst/>
              <a:latin typeface="Corbel" panose="020B0503020204020204" pitchFamily="34" charset="0"/>
            </a:endParaRPr>
          </a:p>
          <a:p>
            <a:pPr lvl="1"/>
            <a:endParaRPr lang="en-US" dirty="0">
              <a:solidFill>
                <a:srgbClr val="222222"/>
              </a:solidFill>
              <a:latin typeface="Corbel" panose="020B0503020204020204" pitchFamily="34" charset="0"/>
            </a:endParaRPr>
          </a:p>
          <a:p>
            <a:pPr lvl="1"/>
            <a:r>
              <a:rPr lang="en-US" b="1" dirty="0">
                <a:latin typeface="Lucida Console" panose="020B0609040504020204" pitchFamily="49" charset="0"/>
              </a:rPr>
              <a:t>cat science &gt; </a:t>
            </a:r>
            <a:r>
              <a:rPr lang="en-US" b="1" dirty="0" err="1">
                <a:latin typeface="Lucida Console" panose="020B0609040504020204" pitchFamily="49" charset="0"/>
              </a:rPr>
              <a:t>combined_output.txt</a:t>
            </a:r>
            <a:r>
              <a:rPr lang="en-US" b="1" dirty="0">
                <a:latin typeface="Lucida Console" panose="020B0609040504020204" pitchFamily="49" charset="0"/>
              </a:rPr>
              <a:t> 2&gt;&amp;1</a:t>
            </a:r>
          </a:p>
          <a:p>
            <a:pPr lvl="1"/>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r>
              <a:rPr lang="en-US" dirty="0">
                <a:latin typeface="Corbel" panose="020B0503020204020204" pitchFamily="34" charset="0"/>
              </a:rPr>
              <a:t>Use </a:t>
            </a:r>
            <a:r>
              <a:rPr lang="en-US" b="1" dirty="0" err="1">
                <a:latin typeface="Lucida Console" panose="020B0609040504020204" pitchFamily="49" charset="0"/>
              </a:rPr>
              <a:t>biglist</a:t>
            </a:r>
            <a:r>
              <a:rPr lang="en-US" dirty="0">
                <a:latin typeface="Corbel" panose="020B0503020204020204" pitchFamily="34" charset="0"/>
              </a:rPr>
              <a:t> as input stream, </a:t>
            </a:r>
            <a:r>
              <a:rPr lang="en-US" b="1" dirty="0">
                <a:latin typeface="Lucida Console" panose="020B0609040504020204" pitchFamily="49" charset="0"/>
              </a:rPr>
              <a:t>sort</a:t>
            </a:r>
            <a:r>
              <a:rPr lang="en-US" dirty="0">
                <a:latin typeface="Corbel" panose="020B0503020204020204" pitchFamily="34" charset="0"/>
              </a:rPr>
              <a:t> the list and redirect to a standard output list called </a:t>
            </a:r>
            <a:r>
              <a:rPr lang="en-US" b="1" dirty="0" err="1">
                <a:latin typeface="Lucida Console" panose="020B0609040504020204" pitchFamily="49" charset="0"/>
              </a:rPr>
              <a:t>slist</a:t>
            </a:r>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85403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5632311"/>
          </a:xfrm>
          <a:prstGeom prst="rect">
            <a:avLst/>
          </a:prstGeom>
          <a:noFill/>
        </p:spPr>
        <p:txBody>
          <a:bodyPr wrap="square">
            <a:spAutoFit/>
          </a:bodyPr>
          <a:lstStyle/>
          <a:p>
            <a:pPr lvl="1"/>
            <a:r>
              <a:rPr lang="en-US" b="0" i="0" u="sng" dirty="0">
                <a:effectLst/>
                <a:latin typeface="Corbel" panose="020B0503020204020204" pitchFamily="34" charset="0"/>
              </a:rPr>
              <a:t>Pipes</a:t>
            </a:r>
          </a:p>
          <a:p>
            <a:pPr lvl="1"/>
            <a:endParaRPr lang="en-US" dirty="0">
              <a:latin typeface="Corbel" panose="020B0503020204020204" pitchFamily="34" charset="0"/>
            </a:endParaRPr>
          </a:p>
          <a:p>
            <a:pPr lvl="1"/>
            <a:endParaRPr lang="en-US" dirty="0">
              <a:solidFill>
                <a:srgbClr val="222222"/>
              </a:solidFill>
              <a:latin typeface="Corbel" panose="020B0503020204020204" pitchFamily="34" charset="0"/>
            </a:endParaRPr>
          </a:p>
          <a:p>
            <a:pPr lvl="1"/>
            <a:r>
              <a:rPr lang="en-US" b="1" dirty="0">
                <a:latin typeface="Lucida Console" panose="020B0609040504020204" pitchFamily="49" charset="0"/>
              </a:rPr>
              <a:t>who			</a:t>
            </a:r>
            <a:r>
              <a:rPr lang="en-US" dirty="0">
                <a:latin typeface="Corbel" panose="020B0503020204020204" pitchFamily="34" charset="0"/>
              </a:rPr>
              <a:t>Display who is logged in</a:t>
            </a:r>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r>
              <a:rPr lang="en-US" b="0" i="0" dirty="0">
                <a:effectLst/>
                <a:latin typeface="Corbel" panose="020B0503020204020204" pitchFamily="34" charset="0"/>
              </a:rPr>
              <a:t>One method to get a sorted list of names is to type,</a:t>
            </a:r>
          </a:p>
          <a:p>
            <a:pPr lvl="1"/>
            <a:endParaRPr lang="en-US" dirty="0">
              <a:latin typeface="Corbel" panose="020B0503020204020204" pitchFamily="34" charset="0"/>
            </a:endParaRPr>
          </a:p>
          <a:p>
            <a:pPr lvl="1"/>
            <a:r>
              <a:rPr lang="en-US" b="1" dirty="0">
                <a:latin typeface="Lucida Console" panose="020B0609040504020204" pitchFamily="49" charset="0"/>
              </a:rPr>
              <a:t>w</a:t>
            </a:r>
            <a:r>
              <a:rPr lang="en-US" b="1" i="0" dirty="0">
                <a:effectLst/>
                <a:latin typeface="Lucida Console" panose="020B0609040504020204" pitchFamily="49" charset="0"/>
              </a:rPr>
              <a:t>ho &gt; </a:t>
            </a:r>
            <a:r>
              <a:rPr lang="en-US" b="1" i="0" dirty="0" err="1">
                <a:effectLst/>
                <a:latin typeface="Lucida Console" panose="020B0609040504020204" pitchFamily="49" charset="0"/>
              </a:rPr>
              <a:t>names.txt</a:t>
            </a:r>
            <a:endParaRPr lang="en-US" b="1" i="0" dirty="0">
              <a:effectLst/>
              <a:latin typeface="Lucida Console" panose="020B0609040504020204" pitchFamily="49" charset="0"/>
            </a:endParaRPr>
          </a:p>
          <a:p>
            <a:pPr lvl="1"/>
            <a:r>
              <a:rPr lang="en-US" b="1" dirty="0">
                <a:latin typeface="Lucida Console" panose="020B0609040504020204" pitchFamily="49" charset="0"/>
              </a:rPr>
              <a:t>sort &lt; </a:t>
            </a:r>
            <a:r>
              <a:rPr lang="en-US" b="1" dirty="0" err="1">
                <a:latin typeface="Lucida Console" panose="020B0609040504020204" pitchFamily="49" charset="0"/>
              </a:rPr>
              <a:t>names.txt</a:t>
            </a:r>
            <a:endParaRPr lang="en-US" b="1" dirty="0">
              <a:latin typeface="Lucida Console" panose="020B0609040504020204" pitchFamily="49" charset="0"/>
            </a:endParaRPr>
          </a:p>
          <a:p>
            <a:pPr lvl="1"/>
            <a:endParaRPr lang="en-US" b="0" i="0" dirty="0">
              <a:effectLst/>
              <a:latin typeface="Corbel" panose="020B0503020204020204" pitchFamily="34" charset="0"/>
            </a:endParaRPr>
          </a:p>
          <a:p>
            <a:pPr lvl="1"/>
            <a:r>
              <a:rPr lang="en-US" b="0" i="0" dirty="0">
                <a:effectLst/>
                <a:latin typeface="Corbel" panose="020B0503020204020204" pitchFamily="34" charset="0"/>
              </a:rPr>
              <a:t>This is a bit slow, and you must remember to remove the temporary file called </a:t>
            </a:r>
            <a:r>
              <a:rPr lang="en-US" b="1" i="0" dirty="0" err="1">
                <a:effectLst/>
                <a:latin typeface="Lucida Console" panose="020B0609040504020204" pitchFamily="49" charset="0"/>
              </a:rPr>
              <a:t>names.txt</a:t>
            </a:r>
            <a:r>
              <a:rPr lang="en-US" b="1" i="0" dirty="0">
                <a:effectLst/>
                <a:latin typeface="Lucida Console" panose="020B0609040504020204" pitchFamily="49" charset="0"/>
              </a:rPr>
              <a:t> </a:t>
            </a:r>
            <a:r>
              <a:rPr lang="en-US" b="0" i="0" dirty="0">
                <a:effectLst/>
                <a:latin typeface="Corbel" panose="020B0503020204020204" pitchFamily="34" charset="0"/>
              </a:rPr>
              <a:t>when you have finished. What you really want to do is connect the output of the </a:t>
            </a:r>
            <a:r>
              <a:rPr lang="en-US" b="1" i="0" dirty="0">
                <a:effectLst/>
                <a:latin typeface="Lucida Console" panose="020B0609040504020204" pitchFamily="49" charset="0"/>
              </a:rPr>
              <a:t>who</a:t>
            </a:r>
            <a:r>
              <a:rPr lang="en-US" b="0" i="0" dirty="0">
                <a:effectLst/>
                <a:latin typeface="Corbel" panose="020B0503020204020204" pitchFamily="34" charset="0"/>
              </a:rPr>
              <a:t> command directly to the input of the </a:t>
            </a:r>
            <a:r>
              <a:rPr lang="en-US" b="1" i="0" dirty="0">
                <a:effectLst/>
                <a:latin typeface="Corbel" panose="020B0503020204020204" pitchFamily="34" charset="0"/>
              </a:rPr>
              <a:t>sort</a:t>
            </a:r>
            <a:r>
              <a:rPr lang="en-US" b="0" i="0" dirty="0">
                <a:effectLst/>
                <a:latin typeface="Corbel" panose="020B0503020204020204" pitchFamily="34" charset="0"/>
              </a:rPr>
              <a:t> command. This is exactly what pipes do. The symbol for a pipe is the vertical bar</a:t>
            </a:r>
            <a:r>
              <a:rPr lang="en-US" b="1" i="0" dirty="0">
                <a:effectLst/>
                <a:latin typeface="Lucida Console" panose="020B0609040504020204" pitchFamily="49" charset="0"/>
              </a:rPr>
              <a:t> |</a:t>
            </a:r>
          </a:p>
          <a:p>
            <a:endParaRPr lang="en-US" b="1" dirty="0">
              <a:latin typeface="Corbel" panose="020B0503020204020204" pitchFamily="34" charset="0"/>
            </a:endParaRPr>
          </a:p>
          <a:p>
            <a:r>
              <a:rPr lang="en-US" b="1" dirty="0">
                <a:latin typeface="Corbel" panose="020B0503020204020204" pitchFamily="34" charset="0"/>
              </a:rPr>
              <a:t>         who | sort</a:t>
            </a:r>
          </a:p>
          <a:p>
            <a:endParaRPr lang="en-US" b="1" dirty="0">
              <a:latin typeface="Corbel" panose="020B0503020204020204" pitchFamily="34" charset="0"/>
            </a:endParaRPr>
          </a:p>
          <a:p>
            <a:r>
              <a:rPr lang="en-US" b="1" dirty="0">
                <a:latin typeface="Corbel" panose="020B0503020204020204" pitchFamily="34" charset="0"/>
              </a:rPr>
              <a:t>        </a:t>
            </a:r>
            <a:r>
              <a:rPr lang="en-US" dirty="0">
                <a:latin typeface="Corbel" panose="020B0503020204020204" pitchFamily="34" charset="0"/>
              </a:rPr>
              <a:t> Print the count of sorted list of all users logged in</a:t>
            </a:r>
          </a:p>
          <a:p>
            <a:r>
              <a:rPr lang="en-US" dirty="0">
                <a:latin typeface="Corbel" panose="020B0503020204020204" pitchFamily="34" charset="0"/>
              </a:rPr>
              <a:t>    </a:t>
            </a:r>
          </a:p>
          <a:p>
            <a:r>
              <a:rPr lang="en-US" dirty="0">
                <a:latin typeface="Corbel" panose="020B0503020204020204" pitchFamily="34" charset="0"/>
              </a:rPr>
              <a:t>         </a:t>
            </a:r>
            <a:r>
              <a:rPr lang="en-US" b="0" i="0" dirty="0">
                <a:effectLst/>
                <a:latin typeface="Corbel" panose="020B0503020204020204" pitchFamily="34" charset="0"/>
              </a:rPr>
              <a:t>Using pipes, display all lines of </a:t>
            </a:r>
            <a:r>
              <a:rPr lang="en-US" b="1" i="0" dirty="0">
                <a:effectLst/>
                <a:latin typeface="Lucida Console" panose="020B0609040504020204" pitchFamily="49" charset="0"/>
              </a:rPr>
              <a:t>list1</a:t>
            </a:r>
            <a:r>
              <a:rPr lang="en-US" b="0" i="0" dirty="0">
                <a:effectLst/>
                <a:latin typeface="Corbel" panose="020B0503020204020204" pitchFamily="34" charset="0"/>
              </a:rPr>
              <a:t> and </a:t>
            </a:r>
            <a:r>
              <a:rPr lang="en-US" b="1" i="0" dirty="0">
                <a:effectLst/>
                <a:latin typeface="Lucida Console" panose="020B0609040504020204" pitchFamily="49" charset="0"/>
              </a:rPr>
              <a:t>list2</a:t>
            </a:r>
            <a:r>
              <a:rPr lang="en-US" b="0" i="0" dirty="0">
                <a:effectLst/>
                <a:latin typeface="Corbel" panose="020B0503020204020204" pitchFamily="34" charset="0"/>
              </a:rPr>
              <a:t> containing the letter '</a:t>
            </a:r>
            <a:r>
              <a:rPr lang="en-US" b="1" i="0" dirty="0">
                <a:effectLst/>
                <a:latin typeface="Lucida Console" panose="020B0609040504020204" pitchFamily="49" charset="0"/>
              </a:rPr>
              <a:t>p</a:t>
            </a:r>
            <a:r>
              <a:rPr lang="en-US" b="0" i="0" dirty="0">
                <a:effectLst/>
                <a:latin typeface="Corbel" panose="020B0503020204020204" pitchFamily="34" charset="0"/>
              </a:rPr>
              <a:t>', and </a:t>
            </a:r>
            <a:r>
              <a:rPr lang="en-US" b="1" i="0" dirty="0">
                <a:effectLst/>
                <a:latin typeface="Lucida Console" panose="020B0609040504020204" pitchFamily="49" charset="0"/>
              </a:rPr>
              <a:t>sort</a:t>
            </a:r>
            <a:r>
              <a:rPr lang="en-US" b="0" i="0" dirty="0">
                <a:effectLst/>
                <a:latin typeface="Corbel" panose="020B0503020204020204" pitchFamily="34" charset="0"/>
              </a:rPr>
              <a:t> the result.</a:t>
            </a:r>
            <a:endParaRPr lang="en-US" dirty="0">
              <a:latin typeface="Corbel" panose="020B0503020204020204" pitchFamily="34" charset="0"/>
            </a:endParaRPr>
          </a:p>
          <a:p>
            <a:pPr lvl="1"/>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481111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Simple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5355312"/>
          </a:xfrm>
          <a:prstGeom prst="rect">
            <a:avLst/>
          </a:prstGeom>
          <a:noFill/>
        </p:spPr>
        <p:txBody>
          <a:bodyPr wrap="square">
            <a:spAutoFit/>
          </a:bodyPr>
          <a:lstStyle/>
          <a:p>
            <a:pPr lvl="1"/>
            <a:r>
              <a:rPr lang="en-US" u="sng" dirty="0">
                <a:latin typeface="Corbel" panose="020B0503020204020204" pitchFamily="34" charset="0"/>
              </a:rPr>
              <a:t>Creating files</a:t>
            </a:r>
            <a:endParaRPr lang="en-US" b="0" i="0" u="sng" dirty="0">
              <a:effectLst/>
              <a:latin typeface="Corbel" panose="020B0503020204020204" pitchFamily="34" charset="0"/>
            </a:endParaRPr>
          </a:p>
          <a:p>
            <a:pPr lvl="1"/>
            <a:endParaRPr lang="en-US" dirty="0">
              <a:latin typeface="Corbel" panose="020B0503020204020204" pitchFamily="34" charset="0"/>
            </a:endParaRPr>
          </a:p>
          <a:p>
            <a:pPr lvl="1"/>
            <a:r>
              <a:rPr lang="en-US" dirty="0">
                <a:latin typeface="Corbel" panose="020B0503020204020204" pitchFamily="34" charset="0"/>
              </a:rPr>
              <a:t>Files containing texts can be created using </a:t>
            </a:r>
            <a:r>
              <a:rPr lang="en-US" b="1" dirty="0">
                <a:latin typeface="Corbel" panose="020B0503020204020204" pitchFamily="34" charset="0"/>
              </a:rPr>
              <a:t>text</a:t>
            </a:r>
            <a:r>
              <a:rPr lang="en-US" dirty="0">
                <a:latin typeface="Corbel" panose="020B0503020204020204" pitchFamily="34" charset="0"/>
              </a:rPr>
              <a:t> editors such as </a:t>
            </a:r>
            <a:r>
              <a:rPr lang="en-US" b="1" dirty="0">
                <a:latin typeface="Lucida Console" panose="020B0609040504020204" pitchFamily="49" charset="0"/>
              </a:rPr>
              <a:t>nano, vi, vim </a:t>
            </a:r>
            <a:r>
              <a:rPr lang="en-US" dirty="0">
                <a:latin typeface="Corbel" panose="020B0503020204020204" pitchFamily="34" charset="0"/>
              </a:rPr>
              <a:t>on command line</a:t>
            </a:r>
          </a:p>
          <a:p>
            <a:pPr lvl="1"/>
            <a:endParaRPr lang="en-US" b="1" dirty="0">
              <a:latin typeface="Lucida Console" panose="020B0609040504020204" pitchFamily="49" charset="0"/>
            </a:endParaRPr>
          </a:p>
          <a:p>
            <a:pPr lvl="1"/>
            <a:r>
              <a:rPr lang="en-US" b="0" i="0" dirty="0">
                <a:effectLst/>
                <a:latin typeface="Corbel" panose="020B0503020204020204" pitchFamily="34" charset="0"/>
              </a:rPr>
              <a:t>Create a text file named </a:t>
            </a:r>
            <a:r>
              <a:rPr lang="en-US" b="1" i="0" dirty="0" err="1">
                <a:effectLst/>
                <a:latin typeface="Lucida Console" panose="020B0609040504020204" pitchFamily="49" charset="0"/>
              </a:rPr>
              <a:t>draft.txt</a:t>
            </a:r>
            <a:r>
              <a:rPr lang="en-US" b="1" i="0" dirty="0">
                <a:effectLst/>
                <a:latin typeface="Lucida Console" panose="020B0609040504020204" pitchFamily="49" charset="0"/>
              </a:rPr>
              <a:t> </a:t>
            </a:r>
            <a:r>
              <a:rPr lang="en-US" b="0" i="0" dirty="0">
                <a:effectLst/>
                <a:latin typeface="Corbel" panose="020B0503020204020204" pitchFamily="34" charset="0"/>
              </a:rPr>
              <a:t>in a directory called </a:t>
            </a:r>
            <a:r>
              <a:rPr lang="en-US" b="1" i="0" dirty="0">
                <a:effectLst/>
                <a:latin typeface="Lucida Console" panose="020B0609040504020204" pitchFamily="49" charset="0"/>
              </a:rPr>
              <a:t>thesis</a:t>
            </a:r>
            <a:r>
              <a:rPr lang="en-US" dirty="0">
                <a:latin typeface="Corbel" panose="020B0503020204020204" pitchFamily="34" charset="0"/>
              </a:rPr>
              <a:t> using </a:t>
            </a:r>
            <a:r>
              <a:rPr lang="en-US" b="1" dirty="0">
                <a:latin typeface="Lucida Console" panose="020B0609040504020204" pitchFamily="49" charset="0"/>
              </a:rPr>
              <a:t>nano</a:t>
            </a:r>
            <a:r>
              <a:rPr lang="en-US" dirty="0">
                <a:latin typeface="Corbel" panose="020B0503020204020204" pitchFamily="34" charset="0"/>
              </a:rPr>
              <a:t> and type the texts as shown  on the screenshot below.</a:t>
            </a: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endParaRPr lang="en-US" b="0" i="0" dirty="0">
              <a:effectLst/>
              <a:latin typeface="Corbel" panose="020B0503020204020204" pitchFamily="34" charset="0"/>
            </a:endParaRPr>
          </a:p>
          <a:p>
            <a:pPr lvl="1"/>
            <a:endParaRPr lang="en-US" dirty="0">
              <a:latin typeface="Corbel" panose="020B0503020204020204" pitchFamily="34" charset="0"/>
            </a:endParaRPr>
          </a:p>
          <a:p>
            <a:pPr lvl="1"/>
            <a:r>
              <a:rPr lang="en-US" b="0" i="0" dirty="0">
                <a:solidFill>
                  <a:srgbClr val="333333"/>
                </a:solidFill>
                <a:effectLst/>
                <a:latin typeface="Corbel" panose="020B0503020204020204" pitchFamily="34" charset="0"/>
              </a:rPr>
              <a:t>Once we’re happy with our text, we can press </a:t>
            </a:r>
            <a:r>
              <a:rPr lang="en-US" b="1" dirty="0" err="1">
                <a:latin typeface="Corbel" panose="020B0503020204020204" pitchFamily="34" charset="0"/>
              </a:rPr>
              <a:t>Ctrl</a:t>
            </a:r>
            <a:r>
              <a:rPr lang="en-US" b="1" i="0" dirty="0" err="1">
                <a:solidFill>
                  <a:srgbClr val="333333"/>
                </a:solidFill>
                <a:effectLst/>
                <a:latin typeface="Corbel" panose="020B0503020204020204" pitchFamily="34" charset="0"/>
              </a:rPr>
              <a:t>+</a:t>
            </a:r>
            <a:r>
              <a:rPr lang="en-US" b="1" dirty="0" err="1">
                <a:latin typeface="Corbel" panose="020B0503020204020204" pitchFamily="34" charset="0"/>
              </a:rPr>
              <a:t>O</a:t>
            </a:r>
            <a:r>
              <a:rPr lang="en-US" b="0" i="0" dirty="0">
                <a:solidFill>
                  <a:srgbClr val="333333"/>
                </a:solidFill>
                <a:effectLst/>
                <a:latin typeface="Corbel" panose="020B0503020204020204" pitchFamily="34" charset="0"/>
              </a:rPr>
              <a:t> (press the </a:t>
            </a:r>
            <a:r>
              <a:rPr lang="en-US" b="1" dirty="0">
                <a:latin typeface="Corbel" panose="020B0503020204020204" pitchFamily="34" charset="0"/>
              </a:rPr>
              <a:t>Ctrl</a:t>
            </a:r>
            <a:r>
              <a:rPr lang="en-US" b="0" i="0" dirty="0">
                <a:solidFill>
                  <a:srgbClr val="333333"/>
                </a:solidFill>
                <a:effectLst/>
                <a:latin typeface="Corbel" panose="020B0503020204020204" pitchFamily="34" charset="0"/>
              </a:rPr>
              <a:t> or </a:t>
            </a:r>
            <a:r>
              <a:rPr lang="en-US" b="1" dirty="0">
                <a:latin typeface="Corbel" panose="020B0503020204020204" pitchFamily="34" charset="0"/>
              </a:rPr>
              <a:t>Control</a:t>
            </a:r>
            <a:r>
              <a:rPr lang="en-US" b="0" i="0" dirty="0">
                <a:solidFill>
                  <a:srgbClr val="333333"/>
                </a:solidFill>
                <a:effectLst/>
                <a:latin typeface="Corbel" panose="020B0503020204020204" pitchFamily="34" charset="0"/>
              </a:rPr>
              <a:t> key and, while holding it down, press the </a:t>
            </a:r>
            <a:r>
              <a:rPr lang="en-US" b="1" dirty="0">
                <a:latin typeface="Corbel" panose="020B0503020204020204" pitchFamily="34" charset="0"/>
              </a:rPr>
              <a:t>O</a:t>
            </a:r>
            <a:r>
              <a:rPr lang="en-US" b="0" i="0" dirty="0">
                <a:solidFill>
                  <a:srgbClr val="333333"/>
                </a:solidFill>
                <a:effectLst/>
                <a:latin typeface="Corbel" panose="020B0503020204020204" pitchFamily="34" charset="0"/>
              </a:rPr>
              <a:t> key) to write our data to disk (we’ll be asked what file we want to save this to: press </a:t>
            </a:r>
            <a:r>
              <a:rPr lang="en-US" b="1" dirty="0">
                <a:latin typeface="Corbel" panose="020B0503020204020204" pitchFamily="34" charset="0"/>
              </a:rPr>
              <a:t>Return</a:t>
            </a:r>
            <a:r>
              <a:rPr lang="en-US" b="0" i="0" dirty="0">
                <a:solidFill>
                  <a:srgbClr val="333333"/>
                </a:solidFill>
                <a:effectLst/>
                <a:latin typeface="Corbel" panose="020B0503020204020204" pitchFamily="34" charset="0"/>
              </a:rPr>
              <a:t> to accept the suggested default of </a:t>
            </a:r>
            <a:r>
              <a:rPr lang="en-US" b="1" dirty="0" err="1">
                <a:latin typeface="Lucida Console" panose="020B0609040504020204" pitchFamily="49" charset="0"/>
              </a:rPr>
              <a:t>draft.txt</a:t>
            </a:r>
            <a:r>
              <a:rPr lang="en-US" b="0" i="0" dirty="0">
                <a:solidFill>
                  <a:srgbClr val="333333"/>
                </a:solidFill>
                <a:effectLst/>
                <a:latin typeface="Corbel" panose="020B0503020204020204" pitchFamily="34" charset="0"/>
              </a:rPr>
              <a:t>).</a:t>
            </a:r>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4" name="Picture 3" descr="Text&#10;&#10;Description automatically generated">
            <a:extLst>
              <a:ext uri="{FF2B5EF4-FFF2-40B4-BE49-F238E27FC236}">
                <a16:creationId xmlns:a16="http://schemas.microsoft.com/office/drawing/2014/main" id="{933DA13D-11D1-4EA1-262A-0B79AC59AE2C}"/>
              </a:ext>
            </a:extLst>
          </p:cNvPr>
          <p:cNvPicPr>
            <a:picLocks noChangeAspect="1"/>
          </p:cNvPicPr>
          <p:nvPr/>
        </p:nvPicPr>
        <p:blipFill>
          <a:blip r:embed="rId4"/>
          <a:stretch>
            <a:fillRect/>
          </a:stretch>
        </p:blipFill>
        <p:spPr>
          <a:xfrm>
            <a:off x="1945434" y="3429000"/>
            <a:ext cx="6591300" cy="2006600"/>
          </a:xfrm>
          <a:prstGeom prst="rect">
            <a:avLst/>
          </a:prstGeom>
        </p:spPr>
      </p:pic>
      <p:sp>
        <p:nvSpPr>
          <p:cNvPr id="6" name="TextBox 5">
            <a:extLst>
              <a:ext uri="{FF2B5EF4-FFF2-40B4-BE49-F238E27FC236}">
                <a16:creationId xmlns:a16="http://schemas.microsoft.com/office/drawing/2014/main" id="{9EEEE134-AC6F-EC2F-E81E-A187336321D3}"/>
              </a:ext>
            </a:extLst>
          </p:cNvPr>
          <p:cNvSpPr txBox="1"/>
          <p:nvPr/>
        </p:nvSpPr>
        <p:spPr>
          <a:xfrm>
            <a:off x="2484693" y="6487152"/>
            <a:ext cx="7388772" cy="276999"/>
          </a:xfrm>
          <a:prstGeom prst="rect">
            <a:avLst/>
          </a:prstGeom>
          <a:noFill/>
        </p:spPr>
        <p:txBody>
          <a:bodyPr wrap="square">
            <a:spAutoFit/>
          </a:bodyPr>
          <a:lstStyle/>
          <a:p>
            <a:r>
              <a:rPr lang="en-KE" sz="1200" dirty="0"/>
              <a:t>https://swcarpentry.github.io/shell-novice/03-create/index.html</a:t>
            </a:r>
          </a:p>
        </p:txBody>
      </p:sp>
    </p:spTree>
    <p:extLst>
      <p:ext uri="{BB962C8B-B14F-4D97-AF65-F5344CB8AC3E}">
        <p14:creationId xmlns:p14="http://schemas.microsoft.com/office/powerpoint/2010/main" val="2375629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Other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3970318"/>
          </a:xfrm>
          <a:prstGeom prst="rect">
            <a:avLst/>
          </a:prstGeom>
          <a:noFill/>
        </p:spPr>
        <p:txBody>
          <a:bodyPr wrap="square">
            <a:spAutoFit/>
          </a:bodyPr>
          <a:lstStyle/>
          <a:p>
            <a:pPr lvl="1"/>
            <a:r>
              <a:rPr lang="en-US" b="0" i="0" u="sng" dirty="0">
                <a:effectLst/>
                <a:latin typeface="Corbel" panose="020B0503020204020204" pitchFamily="34" charset="0"/>
              </a:rPr>
              <a:t>Redirect and save output</a:t>
            </a:r>
          </a:p>
          <a:p>
            <a:pPr lvl="1"/>
            <a:endParaRPr lang="en-US" dirty="0">
              <a:latin typeface="Corbel" panose="020B0503020204020204" pitchFamily="34" charset="0"/>
            </a:endParaRPr>
          </a:p>
          <a:p>
            <a:pPr lvl="1"/>
            <a:r>
              <a:rPr lang="en-US" b="0" i="0" dirty="0">
                <a:solidFill>
                  <a:srgbClr val="222222"/>
                </a:solidFill>
                <a:effectLst/>
                <a:latin typeface="Corbel" panose="020B0503020204020204" pitchFamily="34" charset="0"/>
              </a:rPr>
              <a:t>To have the output go to both a file and the screen simultaneously.</a:t>
            </a:r>
            <a:endParaRPr lang="en-US" dirty="0">
              <a:solidFill>
                <a:srgbClr val="222222"/>
              </a:solidFill>
              <a:latin typeface="Corbel" panose="020B0503020204020204" pitchFamily="34" charset="0"/>
            </a:endParaRPr>
          </a:p>
          <a:p>
            <a:pPr lvl="1"/>
            <a:endParaRPr lang="en-US" dirty="0">
              <a:solidFill>
                <a:srgbClr val="222222"/>
              </a:solidFill>
              <a:latin typeface="Corbel" panose="020B0503020204020204" pitchFamily="34" charset="0"/>
            </a:endParaRPr>
          </a:p>
          <a:p>
            <a:pPr lvl="1"/>
            <a:r>
              <a:rPr lang="en-US" b="1" dirty="0">
                <a:latin typeface="Lucida Console" panose="020B0609040504020204" pitchFamily="49" charset="0"/>
              </a:rPr>
              <a:t>cat </a:t>
            </a:r>
            <a:r>
              <a:rPr lang="en-US" b="1" dirty="0" err="1">
                <a:latin typeface="Lucida Console" panose="020B0609040504020204" pitchFamily="49" charset="0"/>
              </a:rPr>
              <a:t>science.txt</a:t>
            </a:r>
            <a:r>
              <a:rPr lang="en-US" b="1" dirty="0">
                <a:latin typeface="Lucida Console" panose="020B0609040504020204" pitchFamily="49" charset="0"/>
              </a:rPr>
              <a:t> | tee </a:t>
            </a:r>
            <a:r>
              <a:rPr lang="en-US" b="1" dirty="0" err="1">
                <a:latin typeface="Lucida Console" panose="020B0609040504020204" pitchFamily="49" charset="0"/>
              </a:rPr>
              <a:t>out.stdout.txt</a:t>
            </a:r>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endParaRPr lang="en-US" b="1" dirty="0">
              <a:latin typeface="Lucida Console" panose="020B0609040504020204" pitchFamily="49" charset="0"/>
            </a:endParaRPr>
          </a:p>
          <a:p>
            <a:pPr lvl="1"/>
            <a:r>
              <a:rPr lang="en-US" b="0" i="0" dirty="0">
                <a:solidFill>
                  <a:srgbClr val="222222"/>
                </a:solidFill>
                <a:effectLst/>
                <a:latin typeface="Corbel" panose="020B0503020204020204" pitchFamily="34" charset="0"/>
              </a:rPr>
              <a:t>You can also use </a:t>
            </a:r>
            <a:r>
              <a:rPr lang="en-US" b="1" dirty="0">
                <a:latin typeface="Lucida Console" panose="020B0609040504020204" pitchFamily="49" charset="0"/>
              </a:rPr>
              <a:t>tee</a:t>
            </a:r>
            <a:r>
              <a:rPr lang="en-US" b="0" i="0" dirty="0">
                <a:solidFill>
                  <a:srgbClr val="222222"/>
                </a:solidFill>
                <a:effectLst/>
                <a:latin typeface="Corbel" panose="020B0503020204020204" pitchFamily="34" charset="0"/>
              </a:rPr>
              <a:t> to catch </a:t>
            </a:r>
            <a:r>
              <a:rPr lang="en-US" b="1" i="0" dirty="0">
                <a:solidFill>
                  <a:srgbClr val="222222"/>
                </a:solidFill>
                <a:effectLst/>
                <a:latin typeface="Lucida Console" panose="020B0609040504020204" pitchFamily="49" charset="0"/>
              </a:rPr>
              <a:t>stderr</a:t>
            </a:r>
            <a:r>
              <a:rPr lang="en-US" b="0" i="0" dirty="0">
                <a:solidFill>
                  <a:srgbClr val="222222"/>
                </a:solidFill>
                <a:effectLst/>
                <a:latin typeface="Corbel" panose="020B0503020204020204" pitchFamily="34" charset="0"/>
              </a:rPr>
              <a:t> with:</a:t>
            </a:r>
          </a:p>
          <a:p>
            <a:pPr lvl="1"/>
            <a:endParaRPr lang="en-US" dirty="0">
              <a:solidFill>
                <a:srgbClr val="222222"/>
              </a:solidFill>
              <a:latin typeface="Corbel" panose="020B0503020204020204" pitchFamily="34" charset="0"/>
            </a:endParaRPr>
          </a:p>
          <a:p>
            <a:pPr lvl="1"/>
            <a:r>
              <a:rPr lang="en-US" b="1" dirty="0" err="1">
                <a:latin typeface="Lucida Console" panose="020B0609040504020204" pitchFamily="49" charset="0"/>
              </a:rPr>
              <a:t>rmdir</a:t>
            </a:r>
            <a:r>
              <a:rPr lang="en-US" b="1" dirty="0">
                <a:latin typeface="Lucida Console" panose="020B0609040504020204" pitchFamily="49" charset="0"/>
              </a:rPr>
              <a:t> no-</a:t>
            </a:r>
            <a:r>
              <a:rPr lang="en-US" b="1" dirty="0" err="1">
                <a:latin typeface="Lucida Console" panose="020B0609040504020204" pitchFamily="49" charset="0"/>
              </a:rPr>
              <a:t>dir</a:t>
            </a:r>
            <a:r>
              <a:rPr lang="en-US" b="1" dirty="0">
                <a:latin typeface="Lucida Console" panose="020B0609040504020204" pitchFamily="49" charset="0"/>
              </a:rPr>
              <a:t> | tee </a:t>
            </a:r>
            <a:r>
              <a:rPr lang="en-US" b="1" dirty="0" err="1">
                <a:latin typeface="Lucida Console" panose="020B0609040504020204" pitchFamily="49" charset="0"/>
              </a:rPr>
              <a:t>out.stderr.txt</a:t>
            </a:r>
            <a:endParaRPr lang="en-US" b="1" dirty="0">
              <a:latin typeface="Lucida Console" panose="020B0609040504020204" pitchFamily="49" charset="0"/>
            </a:endParaRPr>
          </a:p>
          <a:p>
            <a:pPr lvl="1"/>
            <a:endParaRPr lang="en-US" b="0" i="0" dirty="0">
              <a:solidFill>
                <a:srgbClr val="222222"/>
              </a:solidFill>
              <a:effectLst/>
              <a:latin typeface="Corbel" panose="020B0503020204020204" pitchFamily="34" charset="0"/>
            </a:endParaRPr>
          </a:p>
          <a:p>
            <a:br>
              <a:rPr lang="en-US" dirty="0"/>
            </a:br>
            <a:endParaRPr lang="en-US" b="1" dirty="0">
              <a:latin typeface="Corbel" panose="020B0503020204020204" pitchFamily="34" charset="0"/>
            </a:endParaRPr>
          </a:p>
          <a:p>
            <a:pPr lvl="1"/>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5394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Other commands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114940"/>
            <a:ext cx="11311152" cy="3416320"/>
          </a:xfrm>
          <a:prstGeom prst="rect">
            <a:avLst/>
          </a:prstGeom>
          <a:noFill/>
        </p:spPr>
        <p:txBody>
          <a:bodyPr wrap="square">
            <a:spAutoFit/>
          </a:bodyPr>
          <a:lstStyle/>
          <a:p>
            <a:pPr lvl="1"/>
            <a:r>
              <a:rPr lang="en-US" b="0" i="0" u="sng" dirty="0">
                <a:effectLst/>
                <a:latin typeface="Corbel" panose="020B0503020204020204" pitchFamily="34" charset="0"/>
              </a:rPr>
              <a:t>Wildcards</a:t>
            </a:r>
          </a:p>
          <a:p>
            <a:pPr lvl="1"/>
            <a:endParaRPr lang="en-US" dirty="0">
              <a:latin typeface="Corbel" panose="020B0503020204020204" pitchFamily="34" charset="0"/>
            </a:endParaRPr>
          </a:p>
          <a:p>
            <a:pPr lvl="1"/>
            <a:r>
              <a:rPr lang="en-US" dirty="0">
                <a:latin typeface="Lucida Console" panose="020B0609040504020204" pitchFamily="49" charset="0"/>
              </a:rPr>
              <a:t>*</a:t>
            </a:r>
            <a:r>
              <a:rPr lang="en-US" b="0" i="0" dirty="0">
                <a:effectLst/>
                <a:latin typeface="Corbel" panose="020B0503020204020204" pitchFamily="34" charset="0"/>
              </a:rPr>
              <a:t> is a </a:t>
            </a:r>
            <a:r>
              <a:rPr lang="en-US" b="1" i="0" dirty="0">
                <a:effectLst/>
                <a:latin typeface="Corbel" panose="020B0503020204020204" pitchFamily="34" charset="0"/>
              </a:rPr>
              <a:t>wildcard</a:t>
            </a:r>
            <a:r>
              <a:rPr lang="en-US" b="0" i="0" dirty="0">
                <a:effectLst/>
                <a:latin typeface="Corbel" panose="020B0503020204020204" pitchFamily="34" charset="0"/>
              </a:rPr>
              <a:t>, which matches zero or more characters. Let’s consider the </a:t>
            </a:r>
            <a:r>
              <a:rPr lang="en-US" b="1" dirty="0">
                <a:latin typeface="Lucida Console" panose="020B0609040504020204" pitchFamily="49" charset="0"/>
              </a:rPr>
              <a:t>shell-lesson-data/exercise-data/proteins</a:t>
            </a:r>
            <a:r>
              <a:rPr lang="en-US" b="1" i="0" dirty="0">
                <a:effectLst/>
                <a:latin typeface="Lucida Console" panose="020B0609040504020204" pitchFamily="49" charset="0"/>
              </a:rPr>
              <a:t> </a:t>
            </a:r>
            <a:r>
              <a:rPr lang="en-US" b="0" i="0" dirty="0">
                <a:effectLst/>
                <a:latin typeface="Corbel" panose="020B0503020204020204" pitchFamily="34" charset="0"/>
              </a:rPr>
              <a:t>directory: </a:t>
            </a:r>
            <a:r>
              <a:rPr lang="en-US" b="1" dirty="0">
                <a:latin typeface="Lucida Console" panose="020B0609040504020204" pitchFamily="49" charset="0"/>
              </a:rPr>
              <a:t>*.</a:t>
            </a:r>
            <a:r>
              <a:rPr lang="en-US" b="1" dirty="0" err="1">
                <a:latin typeface="Lucida Console" panose="020B0609040504020204" pitchFamily="49" charset="0"/>
              </a:rPr>
              <a:t>pdb</a:t>
            </a:r>
            <a:r>
              <a:rPr lang="en-US" b="1" i="0" dirty="0">
                <a:effectLst/>
                <a:latin typeface="Lucida Console" panose="020B0609040504020204" pitchFamily="49" charset="0"/>
              </a:rPr>
              <a:t> </a:t>
            </a:r>
            <a:r>
              <a:rPr lang="en-US" b="0" i="0" dirty="0">
                <a:effectLst/>
                <a:latin typeface="Corbel" panose="020B0503020204020204" pitchFamily="34" charset="0"/>
              </a:rPr>
              <a:t>matches </a:t>
            </a:r>
            <a:r>
              <a:rPr lang="en-US" b="1" dirty="0" err="1">
                <a:latin typeface="Lucida Console" panose="020B0609040504020204" pitchFamily="49" charset="0"/>
              </a:rPr>
              <a:t>ethane.pdb</a:t>
            </a:r>
            <a:r>
              <a:rPr lang="en-US" b="1" i="0" dirty="0">
                <a:effectLst/>
                <a:latin typeface="Lucida Console" panose="020B0609040504020204" pitchFamily="49" charset="0"/>
              </a:rPr>
              <a:t>, </a:t>
            </a:r>
            <a:r>
              <a:rPr lang="en-US" b="1" dirty="0" err="1">
                <a:latin typeface="Lucida Console" panose="020B0609040504020204" pitchFamily="49" charset="0"/>
              </a:rPr>
              <a:t>propane.pdb</a:t>
            </a:r>
            <a:r>
              <a:rPr lang="en-US" b="1" i="0" dirty="0">
                <a:effectLst/>
                <a:latin typeface="Lucida Console" panose="020B0609040504020204" pitchFamily="49" charset="0"/>
              </a:rPr>
              <a:t>,</a:t>
            </a:r>
            <a:r>
              <a:rPr lang="en-US" b="0" i="0" dirty="0">
                <a:effectLst/>
                <a:latin typeface="Corbel" panose="020B0503020204020204" pitchFamily="34" charset="0"/>
              </a:rPr>
              <a:t> and every file that ends with </a:t>
            </a:r>
            <a:r>
              <a:rPr lang="en-US" b="1" i="0" dirty="0">
                <a:effectLst/>
                <a:latin typeface="Lucida Console" panose="020B0609040504020204" pitchFamily="49" charset="0"/>
              </a:rPr>
              <a:t>.</a:t>
            </a:r>
            <a:r>
              <a:rPr lang="en-US" b="1" i="0" dirty="0" err="1">
                <a:effectLst/>
                <a:latin typeface="Lucida Console" panose="020B0609040504020204" pitchFamily="49" charset="0"/>
              </a:rPr>
              <a:t>pdb</a:t>
            </a:r>
            <a:r>
              <a:rPr lang="en-US" b="0" i="0" dirty="0">
                <a:effectLst/>
                <a:latin typeface="Corbel" panose="020B0503020204020204" pitchFamily="34" charset="0"/>
              </a:rPr>
              <a:t>. </a:t>
            </a:r>
          </a:p>
          <a:p>
            <a:pPr lvl="1"/>
            <a:endParaRPr lang="en-US" dirty="0">
              <a:latin typeface="Corbel" panose="020B0503020204020204" pitchFamily="34" charset="0"/>
            </a:endParaRPr>
          </a:p>
          <a:p>
            <a:pPr lvl="1"/>
            <a:r>
              <a:rPr lang="en-US" b="0" i="0" dirty="0">
                <a:effectLst/>
                <a:latin typeface="Corbel" panose="020B0503020204020204" pitchFamily="34" charset="0"/>
              </a:rPr>
              <a:t>On the other hand, </a:t>
            </a:r>
            <a:r>
              <a:rPr lang="en-US" b="1" dirty="0">
                <a:latin typeface="Lucida Console" panose="020B0609040504020204" pitchFamily="49" charset="0"/>
              </a:rPr>
              <a:t>p*.</a:t>
            </a:r>
            <a:r>
              <a:rPr lang="en-US" b="1" dirty="0" err="1">
                <a:latin typeface="Lucida Console" panose="020B0609040504020204" pitchFamily="49" charset="0"/>
              </a:rPr>
              <a:t>pdb</a:t>
            </a:r>
            <a:r>
              <a:rPr lang="en-US" b="1" i="0" dirty="0">
                <a:effectLst/>
                <a:latin typeface="Lucida Console" panose="020B0609040504020204" pitchFamily="49" charset="0"/>
              </a:rPr>
              <a:t> </a:t>
            </a:r>
            <a:r>
              <a:rPr lang="en-US" b="0" i="0" dirty="0">
                <a:effectLst/>
                <a:latin typeface="Corbel" panose="020B0503020204020204" pitchFamily="34" charset="0"/>
              </a:rPr>
              <a:t>only matches </a:t>
            </a:r>
            <a:r>
              <a:rPr lang="en-US" b="1" dirty="0" err="1">
                <a:latin typeface="Lucida Console" panose="020B0609040504020204" pitchFamily="49" charset="0"/>
              </a:rPr>
              <a:t>pentane.pdb</a:t>
            </a:r>
            <a:r>
              <a:rPr lang="en-US" b="1" i="0" dirty="0">
                <a:effectLst/>
                <a:latin typeface="Lucida Console" panose="020B0609040504020204" pitchFamily="49" charset="0"/>
              </a:rPr>
              <a:t> </a:t>
            </a:r>
            <a:r>
              <a:rPr lang="en-US" b="0" i="0" dirty="0">
                <a:effectLst/>
                <a:latin typeface="Corbel" panose="020B0503020204020204" pitchFamily="34" charset="0"/>
              </a:rPr>
              <a:t>and </a:t>
            </a:r>
            <a:r>
              <a:rPr lang="en-US" b="1" dirty="0" err="1">
                <a:latin typeface="Lucida Console" panose="020B0609040504020204" pitchFamily="49" charset="0"/>
              </a:rPr>
              <a:t>propane.pdb</a:t>
            </a:r>
            <a:r>
              <a:rPr lang="en-US" b="0" i="0" dirty="0">
                <a:effectLst/>
                <a:latin typeface="Corbel" panose="020B0503020204020204" pitchFamily="34" charset="0"/>
              </a:rPr>
              <a:t>, because the ‘</a:t>
            </a:r>
            <a:r>
              <a:rPr lang="en-US" b="1" i="0" dirty="0">
                <a:effectLst/>
                <a:latin typeface="Corbel" panose="020B0503020204020204" pitchFamily="34" charset="0"/>
              </a:rPr>
              <a:t>p</a:t>
            </a:r>
            <a:r>
              <a:rPr lang="en-US" b="0" i="0" dirty="0">
                <a:effectLst/>
                <a:latin typeface="Corbel" panose="020B0503020204020204" pitchFamily="34" charset="0"/>
              </a:rPr>
              <a:t>’ at the front only matches filenames that begin with the letter ‘</a:t>
            </a:r>
            <a:r>
              <a:rPr lang="en-US" b="1" i="0" dirty="0">
                <a:effectLst/>
                <a:latin typeface="Corbel" panose="020B0503020204020204" pitchFamily="34" charset="0"/>
              </a:rPr>
              <a:t>p</a:t>
            </a:r>
            <a:r>
              <a:rPr lang="en-US" b="0" i="0" dirty="0">
                <a:effectLst/>
                <a:latin typeface="Corbel" panose="020B0503020204020204" pitchFamily="34" charset="0"/>
              </a:rPr>
              <a:t>’.</a:t>
            </a:r>
            <a:endParaRPr lang="en-US" dirty="0">
              <a:latin typeface="Corbel" panose="020B0503020204020204" pitchFamily="34" charset="0"/>
            </a:endParaRPr>
          </a:p>
          <a:p>
            <a:pPr lvl="1"/>
            <a:endParaRPr lang="en-US" b="0" i="0" dirty="0">
              <a:effectLst/>
              <a:latin typeface="Corbel" panose="020B0503020204020204" pitchFamily="34" charset="0"/>
            </a:endParaRPr>
          </a:p>
          <a:p>
            <a:br>
              <a:rPr lang="en-US" dirty="0"/>
            </a:br>
            <a:endParaRPr lang="en-US" b="1" dirty="0">
              <a:latin typeface="Corbel" panose="020B0503020204020204" pitchFamily="34" charset="0"/>
            </a:endParaRPr>
          </a:p>
          <a:p>
            <a:pPr lvl="1"/>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50150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naming conventions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1311152" cy="2862322"/>
          </a:xfrm>
          <a:prstGeom prst="rect">
            <a:avLst/>
          </a:prstGeom>
          <a:noFill/>
        </p:spPr>
        <p:txBody>
          <a:bodyPr wrap="square">
            <a:spAutoFit/>
          </a:bodyPr>
          <a:lstStyle/>
          <a:p>
            <a:pPr algn="l"/>
            <a:r>
              <a:rPr lang="en-US" dirty="0">
                <a:solidFill>
                  <a:srgbClr val="444444"/>
                </a:solidFill>
                <a:latin typeface="Corbel" panose="020B0503020204020204" pitchFamily="34" charset="0"/>
              </a:rPr>
              <a:t>A</a:t>
            </a:r>
            <a:r>
              <a:rPr lang="en-US" b="0" i="0" dirty="0">
                <a:solidFill>
                  <a:srgbClr val="444444"/>
                </a:solidFill>
                <a:effectLst/>
                <a:latin typeface="Corbel" panose="020B0503020204020204" pitchFamily="34" charset="0"/>
              </a:rPr>
              <a:t> directory is merely a special type of file. So, the rules and conventions for naming files apply also to directories.</a:t>
            </a:r>
          </a:p>
          <a:p>
            <a:pPr algn="l"/>
            <a:r>
              <a:rPr lang="en-US" b="0" i="0" dirty="0">
                <a:solidFill>
                  <a:srgbClr val="444444"/>
                </a:solidFill>
                <a:effectLst/>
                <a:latin typeface="Corbel" panose="020B0503020204020204" pitchFamily="34" charset="0"/>
              </a:rPr>
              <a:t>In naming files, characters with special meanings such as </a:t>
            </a:r>
            <a:r>
              <a:rPr lang="en-US" b="1" i="0" dirty="0">
                <a:solidFill>
                  <a:srgbClr val="444444"/>
                </a:solidFill>
                <a:effectLst/>
                <a:latin typeface="Corbel" panose="020B0503020204020204" pitchFamily="34" charset="0"/>
              </a:rPr>
              <a:t>/ * &amp; %</a:t>
            </a:r>
            <a:r>
              <a:rPr lang="en-US" b="0" i="0" dirty="0">
                <a:solidFill>
                  <a:srgbClr val="444444"/>
                </a:solidFill>
                <a:effectLst/>
                <a:latin typeface="Corbel" panose="020B0503020204020204" pitchFamily="34" charset="0"/>
              </a:rPr>
              <a:t> , should be avoided. Also, avoid using spaces within names. The safest way to name a file is to use only alphanumeric characters, that is, letters and numbers, together with _ (underscore) and . (dot).</a:t>
            </a:r>
          </a:p>
          <a:p>
            <a:endParaRPr lang="en-US" dirty="0">
              <a:solidFill>
                <a:srgbClr val="222222"/>
              </a:solidFill>
              <a:latin typeface="Corbel" panose="020B0503020204020204" pitchFamily="34" charset="0"/>
            </a:endParaRPr>
          </a:p>
          <a:p>
            <a:endParaRPr lang="en-US" dirty="0">
              <a:solidFill>
                <a:srgbClr val="222222"/>
              </a:solidFill>
              <a:latin typeface="Corbel" panose="020B0503020204020204" pitchFamily="34" charset="0"/>
            </a:endParaRPr>
          </a:p>
          <a:p>
            <a:r>
              <a:rPr lang="en-US" dirty="0">
                <a:solidFill>
                  <a:srgbClr val="222222"/>
                </a:solidFill>
                <a:latin typeface="Corbel" panose="020B0503020204020204" pitchFamily="34" charset="0"/>
              </a:rPr>
              <a:t>Examples</a:t>
            </a:r>
          </a:p>
          <a:p>
            <a:br>
              <a:rPr lang="en-US" dirty="0">
                <a:latin typeface="Corbel" panose="020B0503020204020204" pitchFamily="34" charset="0"/>
              </a:rPr>
            </a:br>
            <a:endParaRPr lang="en-US" b="1" dirty="0">
              <a:latin typeface="Corbel" panose="020B0503020204020204" pitchFamily="34" charset="0"/>
            </a:endParaRPr>
          </a:p>
          <a:p>
            <a:pPr lvl="1"/>
            <a:endParaRPr lang="en-US" b="1"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graphicFrame>
        <p:nvGraphicFramePr>
          <p:cNvPr id="3" name="Table 3">
            <a:extLst>
              <a:ext uri="{FF2B5EF4-FFF2-40B4-BE49-F238E27FC236}">
                <a16:creationId xmlns:a16="http://schemas.microsoft.com/office/drawing/2014/main" id="{B4B0E2B2-8037-D9AE-45AA-AC36B8E94604}"/>
              </a:ext>
            </a:extLst>
          </p:cNvPr>
          <p:cNvGraphicFramePr>
            <a:graphicFrameLocks noGrp="1"/>
          </p:cNvGraphicFramePr>
          <p:nvPr>
            <p:extLst>
              <p:ext uri="{D42A27DB-BD31-4B8C-83A1-F6EECF244321}">
                <p14:modId xmlns:p14="http://schemas.microsoft.com/office/powerpoint/2010/main" val="2565261294"/>
              </p:ext>
            </p:extLst>
          </p:nvPr>
        </p:nvGraphicFramePr>
        <p:xfrm>
          <a:off x="608704" y="3751683"/>
          <a:ext cx="6351778" cy="2494280"/>
        </p:xfrm>
        <a:graphic>
          <a:graphicData uri="http://schemas.openxmlformats.org/drawingml/2006/table">
            <a:tbl>
              <a:tblPr firstRow="1" bandRow="1">
                <a:tableStyleId>{8799B23B-EC83-4686-B30A-512413B5E67A}</a:tableStyleId>
              </a:tblPr>
              <a:tblGrid>
                <a:gridCol w="3175889">
                  <a:extLst>
                    <a:ext uri="{9D8B030D-6E8A-4147-A177-3AD203B41FA5}">
                      <a16:colId xmlns:a16="http://schemas.microsoft.com/office/drawing/2014/main" val="2198039511"/>
                    </a:ext>
                  </a:extLst>
                </a:gridCol>
                <a:gridCol w="3175889">
                  <a:extLst>
                    <a:ext uri="{9D8B030D-6E8A-4147-A177-3AD203B41FA5}">
                      <a16:colId xmlns:a16="http://schemas.microsoft.com/office/drawing/2014/main" val="3375401738"/>
                    </a:ext>
                  </a:extLst>
                </a:gridCol>
              </a:tblGrid>
              <a:tr h="370840">
                <a:tc>
                  <a:txBody>
                    <a:bodyPr/>
                    <a:lstStyle/>
                    <a:p>
                      <a:r>
                        <a:rPr lang="en-KE" dirty="0"/>
                        <a:t>Good filename</a:t>
                      </a:r>
                    </a:p>
                  </a:txBody>
                  <a:tcPr/>
                </a:tc>
                <a:tc>
                  <a:txBody>
                    <a:bodyPr/>
                    <a:lstStyle/>
                    <a:p>
                      <a:r>
                        <a:rPr lang="en-KE" dirty="0"/>
                        <a:t>Bad filename</a:t>
                      </a:r>
                    </a:p>
                  </a:txBody>
                  <a:tcPr/>
                </a:tc>
                <a:extLst>
                  <a:ext uri="{0D108BD9-81ED-4DB2-BD59-A6C34878D82A}">
                    <a16:rowId xmlns:a16="http://schemas.microsoft.com/office/drawing/2014/main" val="455869688"/>
                  </a:ext>
                </a:extLst>
              </a:tr>
              <a:tr h="370840">
                <a:tc>
                  <a:txBody>
                    <a:bodyPr/>
                    <a:lstStyle/>
                    <a:p>
                      <a:r>
                        <a:rPr lang="en-US" dirty="0" err="1">
                          <a:solidFill>
                            <a:srgbClr val="222222"/>
                          </a:solidFill>
                          <a:latin typeface="Corbel" panose="020B0503020204020204" pitchFamily="34" charset="0"/>
                        </a:rPr>
                        <a:t>assignment.txt</a:t>
                      </a:r>
                      <a:endParaRPr lang="en-KE" dirty="0"/>
                    </a:p>
                  </a:txBody>
                  <a:tcPr/>
                </a:tc>
                <a:tc>
                  <a:txBody>
                    <a:bodyPr/>
                    <a:lstStyle/>
                    <a:p>
                      <a:r>
                        <a:rPr lang="en-KE" dirty="0"/>
                        <a:t>assignment</a:t>
                      </a:r>
                    </a:p>
                  </a:txBody>
                  <a:tcPr/>
                </a:tc>
                <a:extLst>
                  <a:ext uri="{0D108BD9-81ED-4DB2-BD59-A6C34878D82A}">
                    <a16:rowId xmlns:a16="http://schemas.microsoft.com/office/drawing/2014/main" val="123108629"/>
                  </a:ext>
                </a:extLst>
              </a:tr>
              <a:tr h="370840">
                <a:tc>
                  <a:txBody>
                    <a:bodyPr/>
                    <a:lstStyle/>
                    <a:p>
                      <a:r>
                        <a:rPr lang="en-US" dirty="0" err="1"/>
                        <a:t>merged_files.txt</a:t>
                      </a:r>
                      <a:endParaRPr lang="en-K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merged </a:t>
                      </a:r>
                      <a:r>
                        <a:rPr lang="en-US" dirty="0" err="1"/>
                        <a:t>files.txt</a:t>
                      </a:r>
                      <a:endParaRPr lang="en-KE" dirty="0"/>
                    </a:p>
                  </a:txBody>
                  <a:tcPr/>
                </a:tc>
                <a:extLst>
                  <a:ext uri="{0D108BD9-81ED-4DB2-BD59-A6C34878D82A}">
                    <a16:rowId xmlns:a16="http://schemas.microsoft.com/office/drawing/2014/main" val="2842324186"/>
                  </a:ext>
                </a:extLst>
              </a:tr>
              <a:tr h="370840">
                <a:tc>
                  <a:txBody>
                    <a:bodyPr/>
                    <a:lstStyle/>
                    <a:p>
                      <a:r>
                        <a:rPr lang="en-US" dirty="0"/>
                        <a:t>d</a:t>
                      </a:r>
                      <a:r>
                        <a:rPr lang="en-KE" dirty="0"/>
                        <a:t>engue_and_chikungunya.fasta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KE" dirty="0"/>
                        <a:t>engue &amp; chikungunya.fasta</a:t>
                      </a:r>
                    </a:p>
                    <a:p>
                      <a:endParaRPr lang="en-KE" dirty="0"/>
                    </a:p>
                  </a:txBody>
                  <a:tcPr/>
                </a:tc>
                <a:extLst>
                  <a:ext uri="{0D108BD9-81ED-4DB2-BD59-A6C34878D82A}">
                    <a16:rowId xmlns:a16="http://schemas.microsoft.com/office/drawing/2014/main" val="2166117215"/>
                  </a:ext>
                </a:extLst>
              </a:tr>
              <a:tr h="370840">
                <a:tc>
                  <a:txBody>
                    <a:bodyPr/>
                    <a:lstStyle/>
                    <a:p>
                      <a:r>
                        <a:rPr lang="en-US" dirty="0"/>
                        <a:t>m</a:t>
                      </a:r>
                      <a:r>
                        <a:rPr lang="en-KE" dirty="0"/>
                        <a:t>etadata.csv</a:t>
                      </a:r>
                    </a:p>
                  </a:txBody>
                  <a:tcPr/>
                </a:tc>
                <a:tc>
                  <a:txBody>
                    <a:bodyPr/>
                    <a:lstStyle/>
                    <a:p>
                      <a:r>
                        <a:rPr lang="en-US" dirty="0"/>
                        <a:t>m</a:t>
                      </a:r>
                      <a:r>
                        <a:rPr lang="en-KE" dirty="0"/>
                        <a:t>eta data.csv</a:t>
                      </a:r>
                    </a:p>
                  </a:txBody>
                  <a:tcPr/>
                </a:tc>
                <a:extLst>
                  <a:ext uri="{0D108BD9-81ED-4DB2-BD59-A6C34878D82A}">
                    <a16:rowId xmlns:a16="http://schemas.microsoft.com/office/drawing/2014/main" val="3259737970"/>
                  </a:ext>
                </a:extLst>
              </a:tr>
              <a:tr h="370840">
                <a:tc>
                  <a:txBody>
                    <a:bodyPr/>
                    <a:lstStyle/>
                    <a:p>
                      <a:r>
                        <a:rPr lang="en-US" dirty="0"/>
                        <a:t>p</a:t>
                      </a:r>
                      <a:r>
                        <a:rPr lang="en-KE" dirty="0"/>
                        <a:t>roject-dir</a:t>
                      </a:r>
                    </a:p>
                  </a:txBody>
                  <a:tcPr/>
                </a:tc>
                <a:tc>
                  <a:txBody>
                    <a:bodyPr/>
                    <a:lstStyle/>
                    <a:p>
                      <a:r>
                        <a:rPr lang="en-US" dirty="0"/>
                        <a:t>p</a:t>
                      </a:r>
                      <a:r>
                        <a:rPr lang="en-KE" dirty="0"/>
                        <a:t>roject dir</a:t>
                      </a:r>
                    </a:p>
                  </a:txBody>
                  <a:tcPr/>
                </a:tc>
                <a:extLst>
                  <a:ext uri="{0D108BD9-81ED-4DB2-BD59-A6C34878D82A}">
                    <a16:rowId xmlns:a16="http://schemas.microsoft.com/office/drawing/2014/main" val="3006374140"/>
                  </a:ext>
                </a:extLst>
              </a:tr>
            </a:tbl>
          </a:graphicData>
        </a:graphic>
      </p:graphicFrame>
    </p:spTree>
    <p:extLst>
      <p:ext uri="{BB962C8B-B14F-4D97-AF65-F5344CB8AC3E}">
        <p14:creationId xmlns:p14="http://schemas.microsoft.com/office/powerpoint/2010/main" val="1804856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1311152" cy="1477328"/>
          </a:xfrm>
          <a:prstGeom prst="rect">
            <a:avLst/>
          </a:prstGeom>
          <a:noFill/>
        </p:spPr>
        <p:txBody>
          <a:bodyPr wrap="square">
            <a:spAutoFit/>
          </a:bodyPr>
          <a:lstStyle/>
          <a:p>
            <a:r>
              <a:rPr lang="en-US" b="0" i="0" dirty="0">
                <a:solidFill>
                  <a:srgbClr val="0A0A23"/>
                </a:solidFill>
                <a:effectLst/>
                <a:latin typeface="Corbel" panose="020B0503020204020204" pitchFamily="34" charset="0"/>
              </a:rPr>
              <a:t>In UNIX, there are three types of owners: </a:t>
            </a:r>
            <a:r>
              <a:rPr lang="en-US" b="1" dirty="0">
                <a:latin typeface="Lucida Console" panose="020B0609040504020204" pitchFamily="49" charset="0"/>
              </a:rPr>
              <a:t>user</a:t>
            </a:r>
            <a:r>
              <a:rPr lang="en-US" b="0" i="0" dirty="0">
                <a:solidFill>
                  <a:srgbClr val="0A0A23"/>
                </a:solidFill>
                <a:effectLst/>
                <a:latin typeface="Corbel" panose="020B0503020204020204" pitchFamily="34" charset="0"/>
              </a:rPr>
              <a:t>, </a:t>
            </a:r>
            <a:r>
              <a:rPr lang="en-US" b="1" dirty="0">
                <a:latin typeface="Lucida Console" panose="020B0609040504020204" pitchFamily="49" charset="0"/>
              </a:rPr>
              <a:t>group</a:t>
            </a:r>
            <a:r>
              <a:rPr lang="en-US" b="0" i="0" dirty="0">
                <a:solidFill>
                  <a:srgbClr val="0A0A23"/>
                </a:solidFill>
                <a:effectLst/>
                <a:latin typeface="Corbel" panose="020B0503020204020204" pitchFamily="34" charset="0"/>
              </a:rPr>
              <a:t>, and </a:t>
            </a:r>
            <a:r>
              <a:rPr lang="en-US" b="1" dirty="0">
                <a:latin typeface="Lucida Console" panose="020B0609040504020204" pitchFamily="49" charset="0"/>
              </a:rPr>
              <a:t>others</a:t>
            </a:r>
            <a:r>
              <a:rPr lang="en-US" dirty="0">
                <a:solidFill>
                  <a:srgbClr val="0A0A23"/>
                </a:solidFill>
                <a:latin typeface="Corbel" panose="020B0503020204020204" pitchFamily="34" charset="0"/>
              </a:rPr>
              <a:t>.</a:t>
            </a:r>
            <a:endParaRPr lang="en-US" dirty="0">
              <a:solidFill>
                <a:srgbClr val="222222"/>
              </a:solidFill>
              <a:latin typeface="Corbel" panose="020B0503020204020204" pitchFamily="34" charset="0"/>
            </a:endParaRPr>
          </a:p>
          <a:p>
            <a:endParaRPr lang="en-US" dirty="0">
              <a:solidFill>
                <a:srgbClr val="222222"/>
              </a:solidFill>
              <a:latin typeface="Corbel" panose="020B0503020204020204" pitchFamily="34" charset="0"/>
            </a:endParaRPr>
          </a:p>
          <a:p>
            <a:r>
              <a:rPr lang="en-US" b="0" i="0" dirty="0">
                <a:solidFill>
                  <a:srgbClr val="0A0A23"/>
                </a:solidFill>
                <a:effectLst/>
                <a:latin typeface="Corbel" panose="020B0503020204020204" pitchFamily="34" charset="0"/>
              </a:rPr>
              <a:t>File permissions fall in three categories: </a:t>
            </a:r>
            <a:r>
              <a:rPr lang="en-US" b="1" dirty="0">
                <a:latin typeface="Lucida Console" panose="020B0609040504020204" pitchFamily="49" charset="0"/>
              </a:rPr>
              <a:t>read</a:t>
            </a:r>
            <a:r>
              <a:rPr lang="en-US" b="0" i="0" dirty="0">
                <a:solidFill>
                  <a:srgbClr val="0A0A23"/>
                </a:solidFill>
                <a:effectLst/>
                <a:latin typeface="Corbel" panose="020B0503020204020204" pitchFamily="34" charset="0"/>
              </a:rPr>
              <a:t>, </a:t>
            </a:r>
            <a:r>
              <a:rPr lang="en-US" b="1" dirty="0">
                <a:latin typeface="Lucida Console" panose="020B0609040504020204" pitchFamily="49" charset="0"/>
              </a:rPr>
              <a:t>write</a:t>
            </a:r>
            <a:r>
              <a:rPr lang="en-US" b="0" i="0" dirty="0">
                <a:solidFill>
                  <a:srgbClr val="0A0A23"/>
                </a:solidFill>
                <a:effectLst/>
                <a:latin typeface="Corbel" panose="020B0503020204020204" pitchFamily="34" charset="0"/>
              </a:rPr>
              <a:t>, and </a:t>
            </a:r>
            <a:r>
              <a:rPr lang="en-US" b="1" dirty="0">
                <a:latin typeface="Lucida Console" panose="020B0609040504020204" pitchFamily="49" charset="0"/>
              </a:rPr>
              <a:t>execute</a:t>
            </a:r>
            <a:r>
              <a:rPr lang="en-US" b="0" i="0" dirty="0">
                <a:solidFill>
                  <a:srgbClr val="0A0A23"/>
                </a:solidFill>
                <a:effectLst/>
                <a:latin typeface="Corbel" panose="020B0503020204020204" pitchFamily="34" charset="0"/>
              </a:rPr>
              <a:t>.</a:t>
            </a:r>
            <a:br>
              <a:rPr lang="en-US" dirty="0">
                <a:latin typeface="Corbel" panose="020B0503020204020204" pitchFamily="34" charset="0"/>
              </a:rPr>
            </a:br>
            <a:endParaRPr lang="en-US" b="1" dirty="0">
              <a:latin typeface="Corbel" panose="020B0503020204020204" pitchFamily="34" charset="0"/>
            </a:endParaRPr>
          </a:p>
          <a:p>
            <a:pPr lvl="1"/>
            <a:endParaRPr lang="en-US" b="1"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graphicFrame>
        <p:nvGraphicFramePr>
          <p:cNvPr id="3" name="Table 3">
            <a:extLst>
              <a:ext uri="{FF2B5EF4-FFF2-40B4-BE49-F238E27FC236}">
                <a16:creationId xmlns:a16="http://schemas.microsoft.com/office/drawing/2014/main" id="{B4B0E2B2-8037-D9AE-45AA-AC36B8E94604}"/>
              </a:ext>
            </a:extLst>
          </p:cNvPr>
          <p:cNvGraphicFramePr>
            <a:graphicFrameLocks noGrp="1"/>
          </p:cNvGraphicFramePr>
          <p:nvPr>
            <p:extLst>
              <p:ext uri="{D42A27DB-BD31-4B8C-83A1-F6EECF244321}">
                <p14:modId xmlns:p14="http://schemas.microsoft.com/office/powerpoint/2010/main" val="216117084"/>
              </p:ext>
            </p:extLst>
          </p:nvPr>
        </p:nvGraphicFramePr>
        <p:xfrm>
          <a:off x="608704" y="2645687"/>
          <a:ext cx="11042459" cy="1112520"/>
        </p:xfrm>
        <a:graphic>
          <a:graphicData uri="http://schemas.openxmlformats.org/drawingml/2006/table">
            <a:tbl>
              <a:tblPr firstRow="1" bandRow="1">
                <a:tableStyleId>{8799B23B-EC83-4686-B30A-512413B5E67A}</a:tableStyleId>
              </a:tblPr>
              <a:tblGrid>
                <a:gridCol w="1587944">
                  <a:extLst>
                    <a:ext uri="{9D8B030D-6E8A-4147-A177-3AD203B41FA5}">
                      <a16:colId xmlns:a16="http://schemas.microsoft.com/office/drawing/2014/main" val="1159851643"/>
                    </a:ext>
                  </a:extLst>
                </a:gridCol>
                <a:gridCol w="3175889">
                  <a:extLst>
                    <a:ext uri="{9D8B030D-6E8A-4147-A177-3AD203B41FA5}">
                      <a16:colId xmlns:a16="http://schemas.microsoft.com/office/drawing/2014/main" val="2198039511"/>
                    </a:ext>
                  </a:extLst>
                </a:gridCol>
                <a:gridCol w="3291205">
                  <a:extLst>
                    <a:ext uri="{9D8B030D-6E8A-4147-A177-3AD203B41FA5}">
                      <a16:colId xmlns:a16="http://schemas.microsoft.com/office/drawing/2014/main" val="3375401738"/>
                    </a:ext>
                  </a:extLst>
                </a:gridCol>
                <a:gridCol w="2987421">
                  <a:extLst>
                    <a:ext uri="{9D8B030D-6E8A-4147-A177-3AD203B41FA5}">
                      <a16:colId xmlns:a16="http://schemas.microsoft.com/office/drawing/2014/main" val="3679443383"/>
                    </a:ext>
                  </a:extLst>
                </a:gridCol>
              </a:tblGrid>
              <a:tr h="370840">
                <a:tc>
                  <a:txBody>
                    <a:bodyPr/>
                    <a:lstStyle/>
                    <a:p>
                      <a:endParaRPr lang="en-KE" dirty="0"/>
                    </a:p>
                  </a:txBody>
                  <a:tcPr/>
                </a:tc>
                <a:tc>
                  <a:txBody>
                    <a:bodyPr/>
                    <a:lstStyle/>
                    <a:p>
                      <a:r>
                        <a:rPr lang="en-KE" dirty="0"/>
                        <a:t>Read</a:t>
                      </a:r>
                    </a:p>
                  </a:txBody>
                  <a:tcPr/>
                </a:tc>
                <a:tc>
                  <a:txBody>
                    <a:bodyPr/>
                    <a:lstStyle/>
                    <a:p>
                      <a:r>
                        <a:rPr lang="en-KE" dirty="0"/>
                        <a:t>Write</a:t>
                      </a:r>
                    </a:p>
                  </a:txBody>
                  <a:tcPr/>
                </a:tc>
                <a:tc>
                  <a:txBody>
                    <a:bodyPr/>
                    <a:lstStyle/>
                    <a:p>
                      <a:r>
                        <a:rPr lang="en-KE" dirty="0"/>
                        <a:t>Execute</a:t>
                      </a:r>
                    </a:p>
                  </a:txBody>
                  <a:tcPr/>
                </a:tc>
                <a:extLst>
                  <a:ext uri="{0D108BD9-81ED-4DB2-BD59-A6C34878D82A}">
                    <a16:rowId xmlns:a16="http://schemas.microsoft.com/office/drawing/2014/main" val="455869688"/>
                  </a:ext>
                </a:extLst>
              </a:tr>
              <a:tr h="370840">
                <a:tc>
                  <a:txBody>
                    <a:bodyPr/>
                    <a:lstStyle/>
                    <a:p>
                      <a:r>
                        <a:rPr lang="en-KE" dirty="0"/>
                        <a:t>Files</a:t>
                      </a:r>
                    </a:p>
                  </a:txBody>
                  <a:tcPr/>
                </a:tc>
                <a:tc>
                  <a:txBody>
                    <a:bodyPr/>
                    <a:lstStyle/>
                    <a:p>
                      <a:r>
                        <a:rPr lang="en-US" dirty="0">
                          <a:solidFill>
                            <a:srgbClr val="222222"/>
                          </a:solidFill>
                          <a:latin typeface="Corbel" panose="020B0503020204020204" pitchFamily="34" charset="0"/>
                        </a:rPr>
                        <a:t>Open, read</a:t>
                      </a:r>
                      <a:endParaRPr lang="en-KE" dirty="0"/>
                    </a:p>
                  </a:txBody>
                  <a:tcPr/>
                </a:tc>
                <a:tc>
                  <a:txBody>
                    <a:bodyPr/>
                    <a:lstStyle/>
                    <a:p>
                      <a:r>
                        <a:rPr lang="en-KE" dirty="0"/>
                        <a:t>Edit, Delete, Save (Modify)</a:t>
                      </a:r>
                    </a:p>
                  </a:txBody>
                  <a:tcPr/>
                </a:tc>
                <a:tc>
                  <a:txBody>
                    <a:bodyPr/>
                    <a:lstStyle/>
                    <a:p>
                      <a:r>
                        <a:rPr lang="en-US" dirty="0"/>
                        <a:t>R</a:t>
                      </a:r>
                      <a:r>
                        <a:rPr lang="en-KE" dirty="0"/>
                        <a:t>un an executable file (script)</a:t>
                      </a:r>
                    </a:p>
                  </a:txBody>
                  <a:tcPr/>
                </a:tc>
                <a:extLst>
                  <a:ext uri="{0D108BD9-81ED-4DB2-BD59-A6C34878D82A}">
                    <a16:rowId xmlns:a16="http://schemas.microsoft.com/office/drawing/2014/main" val="123108629"/>
                  </a:ext>
                </a:extLst>
              </a:tr>
              <a:tr h="370840">
                <a:tc>
                  <a:txBody>
                    <a:bodyPr/>
                    <a:lstStyle/>
                    <a:p>
                      <a:r>
                        <a:rPr lang="en-KE" dirty="0"/>
                        <a:t>Directories</a:t>
                      </a:r>
                    </a:p>
                  </a:txBody>
                  <a:tcPr/>
                </a:tc>
                <a:tc>
                  <a:txBody>
                    <a:bodyPr/>
                    <a:lstStyle/>
                    <a:p>
                      <a:r>
                        <a:rPr lang="en-US" dirty="0"/>
                        <a:t>L</a:t>
                      </a:r>
                      <a:r>
                        <a:rPr lang="en-KE" dirty="0"/>
                        <a:t>isting without modification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Delete, Rename contents</a:t>
                      </a:r>
                      <a:endParaRPr lang="en-K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Access</a:t>
                      </a:r>
                    </a:p>
                  </a:txBody>
                  <a:tcPr/>
                </a:tc>
                <a:extLst>
                  <a:ext uri="{0D108BD9-81ED-4DB2-BD59-A6C34878D82A}">
                    <a16:rowId xmlns:a16="http://schemas.microsoft.com/office/drawing/2014/main" val="2842324186"/>
                  </a:ext>
                </a:extLst>
              </a:tr>
            </a:tbl>
          </a:graphicData>
        </a:graphic>
      </p:graphicFrame>
      <p:pic>
        <p:nvPicPr>
          <p:cNvPr id="5" name="Picture 4" descr="A picture containing text&#10;&#10;Description automatically generated">
            <a:extLst>
              <a:ext uri="{FF2B5EF4-FFF2-40B4-BE49-F238E27FC236}">
                <a16:creationId xmlns:a16="http://schemas.microsoft.com/office/drawing/2014/main" id="{6B2F8F2C-D1A8-FAED-C16E-8206E812FF12}"/>
              </a:ext>
            </a:extLst>
          </p:cNvPr>
          <p:cNvPicPr>
            <a:picLocks noChangeAspect="1"/>
          </p:cNvPicPr>
          <p:nvPr/>
        </p:nvPicPr>
        <p:blipFill>
          <a:blip r:embed="rId4"/>
          <a:stretch>
            <a:fillRect/>
          </a:stretch>
        </p:blipFill>
        <p:spPr>
          <a:xfrm>
            <a:off x="608704" y="3902352"/>
            <a:ext cx="6501013" cy="2791261"/>
          </a:xfrm>
          <a:prstGeom prst="rect">
            <a:avLst/>
          </a:prstGeom>
        </p:spPr>
      </p:pic>
      <p:graphicFrame>
        <p:nvGraphicFramePr>
          <p:cNvPr id="6" name="Table 3">
            <a:extLst>
              <a:ext uri="{FF2B5EF4-FFF2-40B4-BE49-F238E27FC236}">
                <a16:creationId xmlns:a16="http://schemas.microsoft.com/office/drawing/2014/main" id="{F7205026-D99A-9190-FAAC-6B706A6C7C3E}"/>
              </a:ext>
            </a:extLst>
          </p:cNvPr>
          <p:cNvGraphicFramePr>
            <a:graphicFrameLocks noGrp="1"/>
          </p:cNvGraphicFramePr>
          <p:nvPr>
            <p:extLst>
              <p:ext uri="{D42A27DB-BD31-4B8C-83A1-F6EECF244321}">
                <p14:modId xmlns:p14="http://schemas.microsoft.com/office/powerpoint/2010/main" val="3062207888"/>
              </p:ext>
            </p:extLst>
          </p:nvPr>
        </p:nvGraphicFramePr>
        <p:xfrm>
          <a:off x="7315019" y="4413304"/>
          <a:ext cx="4692016" cy="907348"/>
        </p:xfrm>
        <a:graphic>
          <a:graphicData uri="http://schemas.openxmlformats.org/drawingml/2006/table">
            <a:tbl>
              <a:tblPr firstRow="1" bandRow="1">
                <a:tableStyleId>{8799B23B-EC83-4686-B30A-512413B5E67A}</a:tableStyleId>
              </a:tblPr>
              <a:tblGrid>
                <a:gridCol w="1425893">
                  <a:extLst>
                    <a:ext uri="{9D8B030D-6E8A-4147-A177-3AD203B41FA5}">
                      <a16:colId xmlns:a16="http://schemas.microsoft.com/office/drawing/2014/main" val="2198039511"/>
                    </a:ext>
                  </a:extLst>
                </a:gridCol>
                <a:gridCol w="1564005">
                  <a:extLst>
                    <a:ext uri="{9D8B030D-6E8A-4147-A177-3AD203B41FA5}">
                      <a16:colId xmlns:a16="http://schemas.microsoft.com/office/drawing/2014/main" val="3375401738"/>
                    </a:ext>
                  </a:extLst>
                </a:gridCol>
                <a:gridCol w="1702118">
                  <a:extLst>
                    <a:ext uri="{9D8B030D-6E8A-4147-A177-3AD203B41FA5}">
                      <a16:colId xmlns:a16="http://schemas.microsoft.com/office/drawing/2014/main" val="3679443383"/>
                    </a:ext>
                  </a:extLst>
                </a:gridCol>
              </a:tblGrid>
              <a:tr h="453674">
                <a:tc>
                  <a:txBody>
                    <a:bodyPr/>
                    <a:lstStyle/>
                    <a:p>
                      <a:r>
                        <a:rPr lang="en-US" dirty="0">
                          <a:latin typeface="Lucida Console" panose="020B0609040504020204" pitchFamily="49" charset="0"/>
                        </a:rPr>
                        <a:t>u</a:t>
                      </a:r>
                      <a:r>
                        <a:rPr lang="en-KE" dirty="0">
                          <a:latin typeface="Lucida Console" panose="020B0609040504020204" pitchFamily="49" charset="0"/>
                        </a:rPr>
                        <a:t>ser (u)</a:t>
                      </a:r>
                    </a:p>
                  </a:txBody>
                  <a:tcPr/>
                </a:tc>
                <a:tc>
                  <a:txBody>
                    <a:bodyPr/>
                    <a:lstStyle/>
                    <a:p>
                      <a:r>
                        <a:rPr lang="en-US" dirty="0">
                          <a:latin typeface="Lucida Console" panose="020B0609040504020204" pitchFamily="49" charset="0"/>
                        </a:rPr>
                        <a:t>g</a:t>
                      </a:r>
                      <a:r>
                        <a:rPr lang="en-KE" dirty="0">
                          <a:latin typeface="Lucida Console" panose="020B0609040504020204" pitchFamily="49" charset="0"/>
                        </a:rPr>
                        <a:t>roup (g)</a:t>
                      </a:r>
                    </a:p>
                  </a:txBody>
                  <a:tcPr/>
                </a:tc>
                <a:tc>
                  <a:txBody>
                    <a:bodyPr/>
                    <a:lstStyle/>
                    <a:p>
                      <a:r>
                        <a:rPr lang="en-US" dirty="0">
                          <a:latin typeface="Lucida Console" panose="020B0609040504020204" pitchFamily="49" charset="0"/>
                        </a:rPr>
                        <a:t>o</a:t>
                      </a:r>
                      <a:r>
                        <a:rPr lang="en-KE" dirty="0">
                          <a:latin typeface="Lucida Console" panose="020B0609040504020204" pitchFamily="49" charset="0"/>
                        </a:rPr>
                        <a:t>thers (o)</a:t>
                      </a:r>
                    </a:p>
                  </a:txBody>
                  <a:tcPr/>
                </a:tc>
                <a:extLst>
                  <a:ext uri="{0D108BD9-81ED-4DB2-BD59-A6C34878D82A}">
                    <a16:rowId xmlns:a16="http://schemas.microsoft.com/office/drawing/2014/main" val="455869688"/>
                  </a:ext>
                </a:extLst>
              </a:tr>
              <a:tr h="453674">
                <a:tc>
                  <a:txBody>
                    <a:bodyPr/>
                    <a:lstStyle/>
                    <a:p>
                      <a:r>
                        <a:rPr lang="en-US" b="1" dirty="0" err="1">
                          <a:solidFill>
                            <a:srgbClr val="222222"/>
                          </a:solidFill>
                          <a:latin typeface="Lucida Console" panose="020B0609040504020204" pitchFamily="49" charset="0"/>
                        </a:rPr>
                        <a:t>rwx</a:t>
                      </a:r>
                      <a:endParaRPr lang="en-KE" b="1" dirty="0">
                        <a:latin typeface="Lucida Console" panose="020B0609040504020204" pitchFamily="49" charset="0"/>
                      </a:endParaRPr>
                    </a:p>
                  </a:txBody>
                  <a:tcPr/>
                </a:tc>
                <a:tc>
                  <a:txBody>
                    <a:bodyPr/>
                    <a:lstStyle/>
                    <a:p>
                      <a:r>
                        <a:rPr lang="en-KE" b="1" dirty="0">
                          <a:latin typeface="Lucida Console" panose="020B0609040504020204" pitchFamily="49" charset="0"/>
                        </a:rPr>
                        <a:t>rwx</a:t>
                      </a:r>
                    </a:p>
                  </a:txBody>
                  <a:tcPr/>
                </a:tc>
                <a:tc>
                  <a:txBody>
                    <a:bodyPr/>
                    <a:lstStyle/>
                    <a:p>
                      <a:r>
                        <a:rPr lang="en-US" b="1" dirty="0" err="1">
                          <a:latin typeface="Lucida Console" panose="020B0609040504020204" pitchFamily="49" charset="0"/>
                        </a:rPr>
                        <a:t>rwx</a:t>
                      </a:r>
                      <a:endParaRPr lang="en-KE" b="1" dirty="0">
                        <a:latin typeface="Lucida Console" panose="020B0609040504020204" pitchFamily="49" charset="0"/>
                      </a:endParaRPr>
                    </a:p>
                  </a:txBody>
                  <a:tcPr/>
                </a:tc>
                <a:extLst>
                  <a:ext uri="{0D108BD9-81ED-4DB2-BD59-A6C34878D82A}">
                    <a16:rowId xmlns:a16="http://schemas.microsoft.com/office/drawing/2014/main" val="123108629"/>
                  </a:ext>
                </a:extLst>
              </a:tr>
            </a:tbl>
          </a:graphicData>
        </a:graphic>
      </p:graphicFrame>
      <p:sp>
        <p:nvSpPr>
          <p:cNvPr id="8" name="TextBox 7">
            <a:extLst>
              <a:ext uri="{FF2B5EF4-FFF2-40B4-BE49-F238E27FC236}">
                <a16:creationId xmlns:a16="http://schemas.microsoft.com/office/drawing/2014/main" id="{C472ED5F-F5A9-EE6D-720C-5B9BAB9991B8}"/>
              </a:ext>
            </a:extLst>
          </p:cNvPr>
          <p:cNvSpPr txBox="1"/>
          <p:nvPr/>
        </p:nvSpPr>
        <p:spPr>
          <a:xfrm>
            <a:off x="7849456" y="5733588"/>
            <a:ext cx="4473579" cy="230832"/>
          </a:xfrm>
          <a:prstGeom prst="rect">
            <a:avLst/>
          </a:prstGeom>
          <a:noFill/>
        </p:spPr>
        <p:txBody>
          <a:bodyPr wrap="square">
            <a:spAutoFit/>
          </a:bodyPr>
          <a:lstStyle/>
          <a:p>
            <a:r>
              <a:rPr lang="en-KE" sz="900" dirty="0">
                <a:latin typeface="Corbel" panose="020B0503020204020204" pitchFamily="34" charset="0"/>
              </a:rPr>
              <a:t>https://www.freecodecamp.org/news/linux-chmod-chown-change-file-permissions/</a:t>
            </a:r>
          </a:p>
        </p:txBody>
      </p:sp>
    </p:spTree>
    <p:extLst>
      <p:ext uri="{BB962C8B-B14F-4D97-AF65-F5344CB8AC3E}">
        <p14:creationId xmlns:p14="http://schemas.microsoft.com/office/powerpoint/2010/main" val="1163544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71525" y="264174"/>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UNIX Anatomy</a:t>
            </a:r>
            <a:endParaRPr dirty="0">
              <a:latin typeface="Century Gothic" panose="020B0502020202020204" pitchFamily="34" charset="0"/>
            </a:endParaRPr>
          </a:p>
        </p:txBody>
      </p:sp>
      <p:pic>
        <p:nvPicPr>
          <p:cNvPr id="3" name="Picture 2" descr="A picture containing text&#10;&#10;Description automatically generated">
            <a:extLst>
              <a:ext uri="{FF2B5EF4-FFF2-40B4-BE49-F238E27FC236}">
                <a16:creationId xmlns:a16="http://schemas.microsoft.com/office/drawing/2014/main" id="{AC72A2EC-81FC-8270-845B-CE5FBD29126E}"/>
              </a:ext>
            </a:extLst>
          </p:cNvPr>
          <p:cNvPicPr>
            <a:picLocks noChangeAspect="1"/>
          </p:cNvPicPr>
          <p:nvPr/>
        </p:nvPicPr>
        <p:blipFill>
          <a:blip r:embed="rId3"/>
          <a:stretch>
            <a:fillRect/>
          </a:stretch>
        </p:blipFill>
        <p:spPr>
          <a:xfrm>
            <a:off x="671525" y="1152223"/>
            <a:ext cx="4762557" cy="5326687"/>
          </a:xfrm>
          <a:prstGeom prst="rect">
            <a:avLst/>
          </a:prstGeom>
        </p:spPr>
      </p:pic>
      <p:sp>
        <p:nvSpPr>
          <p:cNvPr id="4" name="TextBox 3">
            <a:extLst>
              <a:ext uri="{FF2B5EF4-FFF2-40B4-BE49-F238E27FC236}">
                <a16:creationId xmlns:a16="http://schemas.microsoft.com/office/drawing/2014/main" id="{A925B3DA-B2E5-1BCA-5D94-06C267EEFF66}"/>
              </a:ext>
            </a:extLst>
          </p:cNvPr>
          <p:cNvSpPr txBox="1"/>
          <p:nvPr/>
        </p:nvSpPr>
        <p:spPr>
          <a:xfrm>
            <a:off x="5581879" y="396057"/>
            <a:ext cx="6110968" cy="5755422"/>
          </a:xfrm>
          <a:prstGeom prst="rect">
            <a:avLst/>
          </a:prstGeom>
          <a:noFill/>
        </p:spPr>
        <p:txBody>
          <a:bodyPr wrap="square">
            <a:spAutoFit/>
          </a:bodyPr>
          <a:lstStyle/>
          <a:p>
            <a:pPr algn="l"/>
            <a:r>
              <a:rPr lang="en-US" sz="1600" b="0" i="0" dirty="0">
                <a:effectLst/>
                <a:latin typeface="Corbel" panose="020B0503020204020204" pitchFamily="34" charset="0"/>
              </a:rPr>
              <a:t>UNIX is multi-layered system</a:t>
            </a:r>
          </a:p>
          <a:p>
            <a:pPr algn="l"/>
            <a:endParaRPr lang="en-US" sz="1600" dirty="0">
              <a:latin typeface="Corbel" panose="020B0503020204020204" pitchFamily="34" charset="0"/>
            </a:endParaRPr>
          </a:p>
          <a:p>
            <a:pPr algn="l"/>
            <a:r>
              <a:rPr lang="en-US" sz="1600" b="0" i="0" u="sng" dirty="0">
                <a:effectLst/>
                <a:latin typeface="Corbel" panose="020B0503020204020204" pitchFamily="34" charset="0"/>
              </a:rPr>
              <a:t>Kernel</a:t>
            </a:r>
          </a:p>
          <a:p>
            <a:pPr algn="l"/>
            <a:endParaRPr lang="en-US" sz="1600" b="0" i="0" u="sng" dirty="0">
              <a:effectLst/>
              <a:latin typeface="Corbel" panose="020B0503020204020204" pitchFamily="34" charset="0"/>
            </a:endParaRPr>
          </a:p>
          <a:p>
            <a:pPr algn="l"/>
            <a:r>
              <a:rPr lang="en-US" sz="1600" dirty="0">
                <a:latin typeface="Corbel" panose="020B0503020204020204" pitchFamily="34" charset="0"/>
              </a:rPr>
              <a:t>Bottom layer of the system that </a:t>
            </a:r>
            <a:r>
              <a:rPr lang="en-US" sz="1600" b="0" i="0" dirty="0">
                <a:solidFill>
                  <a:srgbClr val="333333"/>
                </a:solidFill>
                <a:effectLst/>
                <a:latin typeface="Corbel" panose="020B0503020204020204" pitchFamily="34" charset="0"/>
              </a:rPr>
              <a:t>provides a means for starting application programs (often also called user programs). </a:t>
            </a:r>
          </a:p>
          <a:p>
            <a:pPr algn="l"/>
            <a:endParaRPr lang="en-US" sz="1600" dirty="0">
              <a:solidFill>
                <a:srgbClr val="333333"/>
              </a:solidFill>
              <a:latin typeface="Corbel" panose="020B0503020204020204" pitchFamily="34" charset="0"/>
            </a:endParaRPr>
          </a:p>
          <a:p>
            <a:pPr algn="l"/>
            <a:r>
              <a:rPr lang="en-US" sz="1600" b="0" i="0" dirty="0">
                <a:solidFill>
                  <a:srgbClr val="000000"/>
                </a:solidFill>
                <a:effectLst/>
                <a:latin typeface="Corbel" panose="020B0503020204020204" pitchFamily="34" charset="0"/>
              </a:rPr>
              <a:t>The kernel facilitates four basic types of services:</a:t>
            </a:r>
          </a:p>
          <a:p>
            <a:pPr algn="l"/>
            <a:endParaRPr lang="en-US" sz="1600" b="0" i="0" dirty="0">
              <a:solidFill>
                <a:srgbClr val="000000"/>
              </a:solidFill>
              <a:effectLst/>
              <a:latin typeface="Corbel" panose="020B0503020204020204" pitchFamily="34" charset="0"/>
            </a:endParaRPr>
          </a:p>
          <a:p>
            <a:pPr marL="742950" lvl="1" indent="-285750">
              <a:buFont typeface="Arial" panose="020B0604020202020204" pitchFamily="34" charset="0"/>
              <a:buChar char="•"/>
            </a:pPr>
            <a:r>
              <a:rPr lang="en-US" sz="1600" b="0" i="0" dirty="0">
                <a:solidFill>
                  <a:srgbClr val="000000"/>
                </a:solidFill>
                <a:effectLst/>
                <a:latin typeface="Corbel" panose="020B0503020204020204" pitchFamily="34" charset="0"/>
              </a:rPr>
              <a:t>creation and management of processes</a:t>
            </a:r>
          </a:p>
          <a:p>
            <a:pPr marL="742950" lvl="1" indent="-285750">
              <a:buFont typeface="Arial" panose="020B0604020202020204" pitchFamily="34" charset="0"/>
              <a:buChar char="•"/>
            </a:pPr>
            <a:r>
              <a:rPr lang="en-US" sz="1600" b="0" i="0" dirty="0">
                <a:solidFill>
                  <a:srgbClr val="000000"/>
                </a:solidFill>
                <a:effectLst/>
                <a:latin typeface="Corbel" panose="020B0503020204020204" pitchFamily="34" charset="0"/>
              </a:rPr>
              <a:t>a filesystem</a:t>
            </a:r>
          </a:p>
          <a:p>
            <a:pPr marL="742950" lvl="1" indent="-285750">
              <a:buFont typeface="Arial" panose="020B0604020202020204" pitchFamily="34" charset="0"/>
              <a:buChar char="•"/>
            </a:pPr>
            <a:r>
              <a:rPr lang="en-US" sz="1600" b="0" i="0" dirty="0">
                <a:solidFill>
                  <a:srgbClr val="000000"/>
                </a:solidFill>
                <a:effectLst/>
                <a:latin typeface="Corbel" panose="020B0503020204020204" pitchFamily="34" charset="0"/>
              </a:rPr>
              <a:t>communications</a:t>
            </a:r>
          </a:p>
          <a:p>
            <a:pPr marL="742950" lvl="1" indent="-285750">
              <a:buFont typeface="Arial" panose="020B0604020202020204" pitchFamily="34" charset="0"/>
              <a:buChar char="•"/>
            </a:pPr>
            <a:r>
              <a:rPr lang="en-US" sz="1600" b="0" i="0" dirty="0">
                <a:solidFill>
                  <a:srgbClr val="000000"/>
                </a:solidFill>
                <a:effectLst/>
                <a:latin typeface="Corbel" panose="020B0503020204020204" pitchFamily="34" charset="0"/>
              </a:rPr>
              <a:t>a means to start the system</a:t>
            </a:r>
          </a:p>
          <a:p>
            <a:pPr marL="742950" lvl="1" indent="-285750">
              <a:buFont typeface="Arial" panose="020B0604020202020204" pitchFamily="34" charset="0"/>
              <a:buChar char="•"/>
            </a:pPr>
            <a:endParaRPr lang="en-US" sz="1600" b="0" i="0" dirty="0">
              <a:solidFill>
                <a:srgbClr val="000000"/>
              </a:solidFill>
              <a:effectLst/>
              <a:latin typeface="Corbel" panose="020B0503020204020204" pitchFamily="34" charset="0"/>
            </a:endParaRPr>
          </a:p>
          <a:p>
            <a:pPr algn="l"/>
            <a:r>
              <a:rPr lang="en-US" sz="1600" b="0" i="0" dirty="0">
                <a:solidFill>
                  <a:srgbClr val="000000"/>
                </a:solidFill>
                <a:effectLst/>
                <a:latin typeface="Corbel" panose="020B0503020204020204" pitchFamily="34" charset="0"/>
              </a:rPr>
              <a:t>Kernel functions, such as </a:t>
            </a:r>
            <a:r>
              <a:rPr lang="en-US" sz="1600" b="1" i="0" dirty="0">
                <a:solidFill>
                  <a:srgbClr val="000000"/>
                </a:solidFill>
                <a:effectLst/>
                <a:latin typeface="Corbel" panose="020B0503020204020204" pitchFamily="34" charset="0"/>
              </a:rPr>
              <a:t>allocation of memory</a:t>
            </a:r>
            <a:r>
              <a:rPr lang="en-US" sz="1600" b="0" i="0" dirty="0">
                <a:solidFill>
                  <a:srgbClr val="000000"/>
                </a:solidFill>
                <a:effectLst/>
                <a:latin typeface="Corbel" panose="020B0503020204020204" pitchFamily="34" charset="0"/>
              </a:rPr>
              <a:t> and </a:t>
            </a:r>
            <a:r>
              <a:rPr lang="en-US" sz="1600" b="1" i="0" dirty="0">
                <a:solidFill>
                  <a:srgbClr val="000000"/>
                </a:solidFill>
                <a:effectLst/>
                <a:latin typeface="Corbel" panose="020B0503020204020204" pitchFamily="34" charset="0"/>
              </a:rPr>
              <a:t>CPU</a:t>
            </a:r>
            <a:r>
              <a:rPr lang="en-US" sz="1600" b="0" i="0" dirty="0">
                <a:solidFill>
                  <a:srgbClr val="000000"/>
                </a:solidFill>
                <a:effectLst/>
                <a:latin typeface="Corbel" panose="020B0503020204020204" pitchFamily="34" charset="0"/>
              </a:rPr>
              <a:t>, are performed </a:t>
            </a:r>
            <a:r>
              <a:rPr lang="en-US" sz="1600" b="1" i="0" dirty="0">
                <a:solidFill>
                  <a:srgbClr val="000000"/>
                </a:solidFill>
                <a:effectLst/>
                <a:latin typeface="Corbel" panose="020B0503020204020204" pitchFamily="34" charset="0"/>
              </a:rPr>
              <a:t>without being explicitly requested by user processes</a:t>
            </a:r>
            <a:r>
              <a:rPr lang="en-US" sz="1600" b="0" i="0" dirty="0">
                <a:solidFill>
                  <a:srgbClr val="000000"/>
                </a:solidFill>
                <a:effectLst/>
                <a:latin typeface="Corbel" panose="020B0503020204020204" pitchFamily="34" charset="0"/>
              </a:rPr>
              <a:t>.</a:t>
            </a:r>
          </a:p>
          <a:p>
            <a:pPr algn="l"/>
            <a:endParaRPr lang="en-US" sz="1600" dirty="0">
              <a:solidFill>
                <a:srgbClr val="000000"/>
              </a:solidFill>
              <a:latin typeface="Corbel" panose="020B0503020204020204" pitchFamily="34" charset="0"/>
            </a:endParaRPr>
          </a:p>
          <a:p>
            <a:pPr algn="l"/>
            <a:r>
              <a:rPr lang="en-US" sz="1600" b="0" i="0" dirty="0">
                <a:solidFill>
                  <a:srgbClr val="000000"/>
                </a:solidFill>
                <a:effectLst/>
                <a:latin typeface="Corbel" panose="020B0503020204020204" pitchFamily="34" charset="0"/>
              </a:rPr>
              <a:t>Other functions of the kernel, such as </a:t>
            </a:r>
            <a:r>
              <a:rPr lang="en-US" sz="1600" b="1" i="0" dirty="0">
                <a:solidFill>
                  <a:srgbClr val="000000"/>
                </a:solidFill>
                <a:effectLst/>
                <a:latin typeface="Corbel" panose="020B0503020204020204" pitchFamily="34" charset="0"/>
              </a:rPr>
              <a:t>resource allocation </a:t>
            </a:r>
            <a:r>
              <a:rPr lang="en-US" sz="1600" b="0" i="0" dirty="0">
                <a:solidFill>
                  <a:srgbClr val="000000"/>
                </a:solidFill>
                <a:effectLst/>
                <a:latin typeface="Corbel" panose="020B0503020204020204" pitchFamily="34" charset="0"/>
              </a:rPr>
              <a:t>and </a:t>
            </a:r>
            <a:r>
              <a:rPr lang="en-US" sz="1600" b="1" i="0" dirty="0">
                <a:solidFill>
                  <a:srgbClr val="000000"/>
                </a:solidFill>
                <a:effectLst/>
                <a:latin typeface="Corbel" panose="020B0503020204020204" pitchFamily="34" charset="0"/>
              </a:rPr>
              <a:t>process creation and management</a:t>
            </a:r>
            <a:r>
              <a:rPr lang="en-US" sz="1600" b="0" i="0" dirty="0">
                <a:solidFill>
                  <a:srgbClr val="000000"/>
                </a:solidFill>
                <a:effectLst/>
                <a:latin typeface="Corbel" panose="020B0503020204020204" pitchFamily="34" charset="0"/>
              </a:rPr>
              <a:t>, are initiated by </a:t>
            </a:r>
            <a:r>
              <a:rPr lang="en-US" sz="1600" b="1" i="0" dirty="0">
                <a:solidFill>
                  <a:srgbClr val="000000"/>
                </a:solidFill>
                <a:effectLst/>
                <a:latin typeface="Corbel" panose="020B0503020204020204" pitchFamily="34" charset="0"/>
              </a:rPr>
              <a:t>requests from processes</a:t>
            </a:r>
            <a:r>
              <a:rPr lang="en-US" sz="1600" b="0" i="0" dirty="0">
                <a:solidFill>
                  <a:srgbClr val="000000"/>
                </a:solidFill>
                <a:effectLst/>
                <a:latin typeface="Corbel" panose="020B0503020204020204" pitchFamily="34" charset="0"/>
              </a:rPr>
              <a:t>.</a:t>
            </a:r>
          </a:p>
          <a:p>
            <a:pPr algn="l"/>
            <a:endParaRPr lang="en-US" sz="1600" b="0" i="0" dirty="0">
              <a:solidFill>
                <a:srgbClr val="000000"/>
              </a:solidFill>
              <a:effectLst/>
              <a:latin typeface="Corbel" panose="020B0503020204020204" pitchFamily="34" charset="0"/>
            </a:endParaRPr>
          </a:p>
          <a:p>
            <a:pPr algn="l"/>
            <a:r>
              <a:rPr lang="en-US" sz="1600" b="0" i="0" dirty="0">
                <a:solidFill>
                  <a:srgbClr val="000000"/>
                </a:solidFill>
                <a:effectLst/>
                <a:latin typeface="Corbel" panose="020B0503020204020204" pitchFamily="34" charset="0"/>
              </a:rPr>
              <a:t>These requests from processes come in the form of </a:t>
            </a:r>
            <a:r>
              <a:rPr lang="en-US" sz="1600" b="1" i="1" dirty="0">
                <a:solidFill>
                  <a:srgbClr val="000000"/>
                </a:solidFill>
                <a:effectLst/>
                <a:latin typeface="Corbel" panose="020B0503020204020204" pitchFamily="34" charset="0"/>
              </a:rPr>
              <a:t>system calls</a:t>
            </a:r>
            <a:r>
              <a:rPr lang="en-US" sz="1600" b="0" i="0" dirty="0">
                <a:solidFill>
                  <a:srgbClr val="000000"/>
                </a:solidFill>
                <a:effectLst/>
                <a:latin typeface="Corbel" panose="020B0503020204020204" pitchFamily="34" charset="0"/>
              </a:rPr>
              <a:t>. A system call can be thought of as a low-level request to the operating system (e.g., kill, fork, exec, exit, close)</a:t>
            </a:r>
          </a:p>
        </p:txBody>
      </p:sp>
      <p:sp>
        <p:nvSpPr>
          <p:cNvPr id="6" name="TextBox 5">
            <a:extLst>
              <a:ext uri="{FF2B5EF4-FFF2-40B4-BE49-F238E27FC236}">
                <a16:creationId xmlns:a16="http://schemas.microsoft.com/office/drawing/2014/main" id="{B886B16F-8DAE-8090-E1D8-C823ED88DAAC}"/>
              </a:ext>
            </a:extLst>
          </p:cNvPr>
          <p:cNvSpPr txBox="1"/>
          <p:nvPr/>
        </p:nvSpPr>
        <p:spPr>
          <a:xfrm>
            <a:off x="909447" y="6478910"/>
            <a:ext cx="9197067" cy="276999"/>
          </a:xfrm>
          <a:prstGeom prst="rect">
            <a:avLst/>
          </a:prstGeom>
          <a:noFill/>
        </p:spPr>
        <p:txBody>
          <a:bodyPr wrap="square">
            <a:spAutoFit/>
          </a:bodyPr>
          <a:lstStyle/>
          <a:p>
            <a:r>
              <a:rPr lang="en-KE" sz="1200" dirty="0">
                <a:latin typeface="Corbel" panose="020B0503020204020204" pitchFamily="34" charset="0"/>
              </a:rPr>
              <a:t>Source: </a:t>
            </a:r>
            <a:r>
              <a:rPr lang="en-US" sz="1200" dirty="0">
                <a:latin typeface="Corbel" panose="020B0503020204020204" pitchFamily="34" charset="0"/>
              </a:rPr>
              <a:t>http://</a:t>
            </a:r>
            <a:r>
              <a:rPr lang="en-US" sz="1200" dirty="0" err="1">
                <a:latin typeface="Corbel" panose="020B0503020204020204" pitchFamily="34" charset="0"/>
              </a:rPr>
              <a:t>ibgwww.colorado.edu</a:t>
            </a:r>
            <a:r>
              <a:rPr lang="en-US" sz="1200" dirty="0">
                <a:latin typeface="Corbel" panose="020B0503020204020204" pitchFamily="34" charset="0"/>
              </a:rPr>
              <a:t>/~</a:t>
            </a:r>
            <a:r>
              <a:rPr lang="en-US" sz="1200" dirty="0" err="1">
                <a:latin typeface="Corbel" panose="020B0503020204020204" pitchFamily="34" charset="0"/>
              </a:rPr>
              <a:t>lessem</a:t>
            </a:r>
            <a:r>
              <a:rPr lang="en-US" sz="1200" dirty="0">
                <a:latin typeface="Corbel" panose="020B0503020204020204" pitchFamily="34" charset="0"/>
              </a:rPr>
              <a:t>/psyc5112/</a:t>
            </a:r>
            <a:r>
              <a:rPr lang="en-US" sz="1200" dirty="0" err="1">
                <a:latin typeface="Corbel" panose="020B0503020204020204" pitchFamily="34" charset="0"/>
              </a:rPr>
              <a:t>usail</a:t>
            </a:r>
            <a:r>
              <a:rPr lang="en-US" sz="1200" dirty="0">
                <a:latin typeface="Corbel" panose="020B0503020204020204" pitchFamily="34" charset="0"/>
              </a:rPr>
              <a:t>/concepts/anatomy-of-</a:t>
            </a:r>
            <a:r>
              <a:rPr lang="en-US" sz="1200" dirty="0" err="1">
                <a:latin typeface="Corbel" panose="020B0503020204020204" pitchFamily="34" charset="0"/>
              </a:rPr>
              <a:t>unix</a:t>
            </a:r>
            <a:r>
              <a:rPr lang="en-US" sz="1200" dirty="0">
                <a:latin typeface="Corbel" panose="020B0503020204020204" pitchFamily="34" charset="0"/>
              </a:rPr>
              <a:t>/</a:t>
            </a:r>
            <a:r>
              <a:rPr lang="en-US" sz="1200" dirty="0" err="1">
                <a:latin typeface="Corbel" panose="020B0503020204020204" pitchFamily="34" charset="0"/>
              </a:rPr>
              <a:t>anatomy.html</a:t>
            </a:r>
            <a:endParaRPr lang="en-KE" sz="1200" dirty="0">
              <a:latin typeface="Corbel" panose="020B0503020204020204" pitchFamily="34" charset="0"/>
            </a:endParaRPr>
          </a:p>
        </p:txBody>
      </p:sp>
      <p:pic>
        <p:nvPicPr>
          <p:cNvPr id="7" name="Google Shape;297;p3">
            <a:extLst>
              <a:ext uri="{FF2B5EF4-FFF2-40B4-BE49-F238E27FC236}">
                <a16:creationId xmlns:a16="http://schemas.microsoft.com/office/drawing/2014/main" id="{313829C0-1B34-EDC8-C2D3-63C223B7C4B7}"/>
              </a:ext>
            </a:extLst>
          </p:cNvPr>
          <p:cNvPicPr preferRelativeResize="0"/>
          <p:nvPr/>
        </p:nvPicPr>
        <p:blipFill rotWithShape="1">
          <a:blip r:embed="rId4">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1888364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 – changing permissions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1311152" cy="5078313"/>
          </a:xfrm>
          <a:prstGeom prst="rect">
            <a:avLst/>
          </a:prstGeom>
          <a:noFill/>
        </p:spPr>
        <p:txBody>
          <a:bodyPr wrap="square">
            <a:spAutoFit/>
          </a:bodyPr>
          <a:lstStyle/>
          <a:p>
            <a:r>
              <a:rPr lang="en-US" b="1" dirty="0" err="1">
                <a:solidFill>
                  <a:srgbClr val="0A0A23"/>
                </a:solidFill>
                <a:latin typeface="Lucida Console" panose="020B0609040504020204" pitchFamily="49" charset="0"/>
              </a:rPr>
              <a:t>c</a:t>
            </a:r>
            <a:r>
              <a:rPr lang="en-US" b="1" i="0" dirty="0" err="1">
                <a:solidFill>
                  <a:srgbClr val="0A0A23"/>
                </a:solidFill>
                <a:effectLst/>
                <a:latin typeface="Lucida Console" panose="020B0609040504020204" pitchFamily="49" charset="0"/>
              </a:rPr>
              <a:t>hmod</a:t>
            </a:r>
            <a:r>
              <a:rPr lang="en-US" b="1" i="0" dirty="0">
                <a:solidFill>
                  <a:srgbClr val="0A0A23"/>
                </a:solidFill>
                <a:effectLst/>
                <a:latin typeface="Lucida Console" panose="020B0609040504020204" pitchFamily="49" charset="0"/>
              </a:rPr>
              <a:t> 					</a:t>
            </a:r>
            <a:r>
              <a:rPr lang="en-US" i="0" dirty="0">
                <a:solidFill>
                  <a:srgbClr val="0A0A23"/>
                </a:solidFill>
                <a:effectLst/>
                <a:latin typeface="Corbel" panose="020B0503020204020204" pitchFamily="34" charset="0"/>
              </a:rPr>
              <a:t>change file modes</a:t>
            </a:r>
            <a:endParaRPr lang="en-US" dirty="0">
              <a:solidFill>
                <a:srgbClr val="222222"/>
              </a:solidFill>
              <a:latin typeface="Corbel" panose="020B0503020204020204" pitchFamily="34" charset="0"/>
            </a:endParaRPr>
          </a:p>
          <a:p>
            <a:endParaRPr lang="en-US" dirty="0">
              <a:solidFill>
                <a:srgbClr val="222222"/>
              </a:solidFill>
              <a:latin typeface="Corbel" panose="020B0503020204020204" pitchFamily="34" charset="0"/>
            </a:endParaRPr>
          </a:p>
          <a:p>
            <a:r>
              <a:rPr lang="en-US" u="sng" dirty="0">
                <a:solidFill>
                  <a:srgbClr val="222222"/>
                </a:solidFill>
                <a:latin typeface="Corbel" panose="020B0503020204020204" pitchFamily="34" charset="0"/>
              </a:rPr>
              <a:t>Syntax</a:t>
            </a:r>
            <a:r>
              <a:rPr lang="en-US" dirty="0">
                <a:solidFill>
                  <a:srgbClr val="222222"/>
                </a:solidFill>
                <a:latin typeface="Corbel" panose="020B0503020204020204" pitchFamily="34" charset="0"/>
              </a:rPr>
              <a:t>		</a:t>
            </a:r>
          </a:p>
          <a:p>
            <a:r>
              <a:rPr lang="en-US" dirty="0">
                <a:solidFill>
                  <a:srgbClr val="222222"/>
                </a:solidFill>
                <a:latin typeface="Corbel" panose="020B0503020204020204" pitchFamily="34" charset="0"/>
              </a:rPr>
              <a:t>			</a:t>
            </a:r>
          </a:p>
          <a:p>
            <a:r>
              <a:rPr lang="en-US" b="1" dirty="0" err="1">
                <a:solidFill>
                  <a:srgbClr val="222222"/>
                </a:solidFill>
                <a:latin typeface="Lucida Console" panose="020B0609040504020204" pitchFamily="49" charset="0"/>
              </a:rPr>
              <a:t>chmod</a:t>
            </a:r>
            <a:r>
              <a:rPr lang="en-US" b="1" dirty="0">
                <a:solidFill>
                  <a:srgbClr val="222222"/>
                </a:solidFill>
                <a:latin typeface="Lucida Console" panose="020B0609040504020204" pitchFamily="49" charset="0"/>
              </a:rPr>
              <a:t> permissions filename</a:t>
            </a:r>
            <a:br>
              <a:rPr lang="en-US" dirty="0">
                <a:latin typeface="Corbel" panose="020B0503020204020204" pitchFamily="34" charset="0"/>
              </a:rPr>
            </a:br>
            <a:endParaRPr lang="en-US" b="1" dirty="0">
              <a:latin typeface="Corbel" panose="020B0503020204020204" pitchFamily="34" charset="0"/>
            </a:endParaRPr>
          </a:p>
          <a:p>
            <a:pPr algn="l" fontAlgn="base"/>
            <a:r>
              <a:rPr lang="en-US" b="0" i="0" dirty="0">
                <a:solidFill>
                  <a:srgbClr val="0A0A23"/>
                </a:solidFill>
                <a:effectLst/>
                <a:latin typeface="Corbel" panose="020B0503020204020204" pitchFamily="34" charset="0"/>
              </a:rPr>
              <a:t>Where,</a:t>
            </a:r>
          </a:p>
          <a:p>
            <a:pPr marL="742950" lvl="1" indent="-285750" fontAlgn="base">
              <a:buFont typeface="Arial" panose="020B0604020202020204" pitchFamily="34" charset="0"/>
              <a:buChar char="•"/>
            </a:pPr>
            <a:r>
              <a:rPr lang="en-US" b="1" i="0" dirty="0">
                <a:solidFill>
                  <a:srgbClr val="0A0A23"/>
                </a:solidFill>
                <a:effectLst/>
                <a:latin typeface="Corbel" panose="020B0503020204020204" pitchFamily="34" charset="0"/>
              </a:rPr>
              <a:t>permissions</a:t>
            </a:r>
            <a:r>
              <a:rPr lang="en-US" b="0" i="0" dirty="0">
                <a:solidFill>
                  <a:srgbClr val="0A0A23"/>
                </a:solidFill>
                <a:effectLst/>
                <a:latin typeface="Corbel" panose="020B0503020204020204" pitchFamily="34" charset="0"/>
              </a:rPr>
              <a:t> can be read, write, execute or a combination of them.</a:t>
            </a:r>
          </a:p>
          <a:p>
            <a:pPr marL="742950" lvl="1" indent="-285750" fontAlgn="base">
              <a:buFont typeface="Arial" panose="020B0604020202020204" pitchFamily="34" charset="0"/>
              <a:buChar char="•"/>
            </a:pPr>
            <a:r>
              <a:rPr lang="en-US" b="1" i="0" dirty="0">
                <a:solidFill>
                  <a:srgbClr val="0A0A23"/>
                </a:solidFill>
                <a:effectLst/>
                <a:latin typeface="Corbel" panose="020B0503020204020204" pitchFamily="34" charset="0"/>
              </a:rPr>
              <a:t>filename</a:t>
            </a:r>
            <a:r>
              <a:rPr lang="en-US" b="0" i="0" dirty="0">
                <a:solidFill>
                  <a:srgbClr val="0A0A23"/>
                </a:solidFill>
                <a:effectLst/>
                <a:latin typeface="Corbel" panose="020B0503020204020204" pitchFamily="34" charset="0"/>
              </a:rPr>
              <a:t> is the name of the file for which the permissions need to change. This parameter can also be a list if files to change permissions in bulk.</a:t>
            </a:r>
          </a:p>
          <a:p>
            <a:pPr algn="l" fontAlgn="base"/>
            <a:endParaRPr lang="en-US" b="0" i="0" dirty="0">
              <a:solidFill>
                <a:srgbClr val="0A0A23"/>
              </a:solidFill>
              <a:effectLst/>
              <a:latin typeface="Corbel" panose="020B0503020204020204" pitchFamily="34" charset="0"/>
            </a:endParaRPr>
          </a:p>
          <a:p>
            <a:pPr algn="l" fontAlgn="base"/>
            <a:r>
              <a:rPr lang="en-US" b="0" i="0" dirty="0">
                <a:solidFill>
                  <a:srgbClr val="0A0A23"/>
                </a:solidFill>
                <a:effectLst/>
                <a:latin typeface="Corbel" panose="020B0503020204020204" pitchFamily="34" charset="0"/>
              </a:rPr>
              <a:t>We can change permissions using two modes:</a:t>
            </a:r>
          </a:p>
          <a:p>
            <a:pPr marL="742950" lvl="1" indent="-285750" fontAlgn="base">
              <a:buFont typeface="Arial" panose="020B0604020202020204" pitchFamily="34" charset="0"/>
              <a:buChar char="•"/>
            </a:pPr>
            <a:r>
              <a:rPr lang="en-US" b="1" dirty="0">
                <a:solidFill>
                  <a:srgbClr val="0A0A23"/>
                </a:solidFill>
                <a:latin typeface="Corbel" panose="020B0503020204020204" pitchFamily="34" charset="0"/>
              </a:rPr>
              <a:t>S</a:t>
            </a:r>
            <a:r>
              <a:rPr lang="en-US" b="1" i="0" dirty="0">
                <a:solidFill>
                  <a:srgbClr val="0A0A23"/>
                </a:solidFill>
                <a:effectLst/>
                <a:latin typeface="Corbel" panose="020B0503020204020204" pitchFamily="34" charset="0"/>
              </a:rPr>
              <a:t>ymbolic mode</a:t>
            </a:r>
            <a:r>
              <a:rPr lang="en-US" b="0" i="0" dirty="0">
                <a:solidFill>
                  <a:srgbClr val="0A0A23"/>
                </a:solidFill>
                <a:effectLst/>
                <a:latin typeface="Corbel" panose="020B0503020204020204" pitchFamily="34" charset="0"/>
              </a:rPr>
              <a:t>: this method uses symbols like </a:t>
            </a:r>
            <a:r>
              <a:rPr lang="en-US" b="1" i="0" dirty="0">
                <a:solidFill>
                  <a:srgbClr val="0A0A23"/>
                </a:solidFill>
                <a:effectLst/>
                <a:latin typeface="Lucida Console" panose="020B0609040504020204" pitchFamily="49" charset="0"/>
              </a:rPr>
              <a:t>u, g, o </a:t>
            </a:r>
            <a:r>
              <a:rPr lang="en-US" b="0" i="0" dirty="0">
                <a:solidFill>
                  <a:srgbClr val="0A0A23"/>
                </a:solidFill>
                <a:effectLst/>
                <a:latin typeface="Corbel" panose="020B0503020204020204" pitchFamily="34" charset="0"/>
              </a:rPr>
              <a:t>to represent users, groups, and others. Permissions are represented as  </a:t>
            </a:r>
            <a:r>
              <a:rPr lang="en-US" b="0" i="0" dirty="0">
                <a:solidFill>
                  <a:srgbClr val="0A0A23"/>
                </a:solidFill>
                <a:effectLst/>
                <a:latin typeface="Lucida Console" panose="020B0609040504020204" pitchFamily="49" charset="0"/>
              </a:rPr>
              <a:t>r, w, x </a:t>
            </a:r>
            <a:r>
              <a:rPr lang="en-US" b="0" i="0" dirty="0">
                <a:solidFill>
                  <a:srgbClr val="0A0A23"/>
                </a:solidFill>
                <a:effectLst/>
                <a:latin typeface="Corbel" panose="020B0503020204020204" pitchFamily="34" charset="0"/>
              </a:rPr>
              <a:t>for read write and execute, respectively. You can modify permissions using </a:t>
            </a:r>
            <a:r>
              <a:rPr lang="en-US" b="1" i="0" dirty="0">
                <a:solidFill>
                  <a:srgbClr val="0A0A23"/>
                </a:solidFill>
                <a:effectLst/>
                <a:latin typeface="Lucida Console" panose="020B0609040504020204" pitchFamily="49" charset="0"/>
              </a:rPr>
              <a:t>+, -</a:t>
            </a:r>
            <a:r>
              <a:rPr lang="en-US" b="0" i="0" dirty="0">
                <a:solidFill>
                  <a:srgbClr val="0A0A23"/>
                </a:solidFill>
                <a:effectLst/>
                <a:latin typeface="Corbel" panose="020B0503020204020204" pitchFamily="34" charset="0"/>
              </a:rPr>
              <a:t> and </a:t>
            </a:r>
            <a:r>
              <a:rPr lang="en-US" b="1" i="0" dirty="0">
                <a:solidFill>
                  <a:srgbClr val="0A0A23"/>
                </a:solidFill>
                <a:effectLst/>
                <a:latin typeface="Lucida Console" panose="020B0609040504020204" pitchFamily="49" charset="0"/>
              </a:rPr>
              <a:t>=</a:t>
            </a:r>
            <a:r>
              <a:rPr lang="en-US" b="0" i="0" dirty="0">
                <a:solidFill>
                  <a:srgbClr val="0A0A23"/>
                </a:solidFill>
                <a:effectLst/>
                <a:latin typeface="Corbel" panose="020B0503020204020204" pitchFamily="34" charset="0"/>
              </a:rPr>
              <a:t>.</a:t>
            </a:r>
          </a:p>
          <a:p>
            <a:pPr marL="742950" lvl="1" indent="-285750" fontAlgn="base">
              <a:buFont typeface="Arial" panose="020B0604020202020204" pitchFamily="34" charset="0"/>
              <a:buChar char="•"/>
            </a:pPr>
            <a:endParaRPr lang="en-US" b="0" i="0" dirty="0">
              <a:solidFill>
                <a:srgbClr val="0A0A23"/>
              </a:solidFill>
              <a:effectLst/>
              <a:latin typeface="Corbel" panose="020B0503020204020204" pitchFamily="34" charset="0"/>
            </a:endParaRPr>
          </a:p>
          <a:p>
            <a:pPr marL="742950" lvl="1" indent="-285750" fontAlgn="base">
              <a:buFont typeface="Arial" panose="020B0604020202020204" pitchFamily="34" charset="0"/>
              <a:buChar char="•"/>
            </a:pPr>
            <a:r>
              <a:rPr lang="en-US" b="1" i="0" dirty="0">
                <a:solidFill>
                  <a:srgbClr val="0A0A23"/>
                </a:solidFill>
                <a:effectLst/>
                <a:latin typeface="Corbel" panose="020B0503020204020204" pitchFamily="34" charset="0"/>
              </a:rPr>
              <a:t>Absolute mode</a:t>
            </a:r>
            <a:r>
              <a:rPr lang="en-US" b="0" i="0" dirty="0">
                <a:solidFill>
                  <a:srgbClr val="0A0A23"/>
                </a:solidFill>
                <a:effectLst/>
                <a:latin typeface="Corbel" panose="020B0503020204020204" pitchFamily="34" charset="0"/>
              </a:rPr>
              <a:t>: this method represents permissions as 3-digit octal numbers ranging from </a:t>
            </a:r>
            <a:r>
              <a:rPr lang="en-US" b="1" i="0" dirty="0">
                <a:solidFill>
                  <a:srgbClr val="0A0A23"/>
                </a:solidFill>
                <a:effectLst/>
                <a:latin typeface="Lucida Console" panose="020B0609040504020204" pitchFamily="49" charset="0"/>
              </a:rPr>
              <a:t>0-7</a:t>
            </a:r>
            <a:r>
              <a:rPr lang="en-US" b="0" i="0" dirty="0">
                <a:solidFill>
                  <a:srgbClr val="0A0A23"/>
                </a:solidFill>
                <a:effectLst/>
                <a:latin typeface="Corbel" panose="020B0503020204020204" pitchFamily="34" charset="0"/>
              </a:rPr>
              <a:t>.</a:t>
            </a:r>
          </a:p>
          <a:p>
            <a:endParaRPr lang="en-US" b="1"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592901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9264761"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 – changing permissions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1311152" cy="369332"/>
          </a:xfrm>
          <a:prstGeom prst="rect">
            <a:avLst/>
          </a:prstGeom>
          <a:noFill/>
        </p:spPr>
        <p:txBody>
          <a:bodyPr wrap="square">
            <a:spAutoFit/>
          </a:bodyPr>
          <a:lstStyle/>
          <a:p>
            <a:r>
              <a:rPr lang="en-US" dirty="0">
                <a:latin typeface="Corbel" panose="020B0503020204020204" pitchFamily="34" charset="0"/>
              </a:rPr>
              <a:t>Suppose I have a script and want to make it executable for the owner, </a:t>
            </a:r>
            <a:r>
              <a:rPr lang="en-US" b="1" dirty="0" err="1">
                <a:latin typeface="Lucida Console" panose="020B0609040504020204" pitchFamily="49" charset="0"/>
              </a:rPr>
              <a:t>jjuma</a:t>
            </a:r>
            <a:r>
              <a:rPr lang="en-US" dirty="0">
                <a:latin typeface="Corbel" panose="020B0503020204020204" pitchFamily="34" charset="0"/>
              </a:rPr>
              <a:t>.</a:t>
            </a: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4" name="Picture 3">
            <a:extLst>
              <a:ext uri="{FF2B5EF4-FFF2-40B4-BE49-F238E27FC236}">
                <a16:creationId xmlns:a16="http://schemas.microsoft.com/office/drawing/2014/main" id="{40BFA6C8-D2DF-F486-A325-3D0E44CD09EE}"/>
              </a:ext>
            </a:extLst>
          </p:cNvPr>
          <p:cNvPicPr>
            <a:picLocks noChangeAspect="1"/>
          </p:cNvPicPr>
          <p:nvPr/>
        </p:nvPicPr>
        <p:blipFill>
          <a:blip r:embed="rId4"/>
          <a:stretch>
            <a:fillRect/>
          </a:stretch>
        </p:blipFill>
        <p:spPr>
          <a:xfrm>
            <a:off x="608704" y="2043282"/>
            <a:ext cx="6019800" cy="190500"/>
          </a:xfrm>
          <a:prstGeom prst="rect">
            <a:avLst/>
          </a:prstGeom>
        </p:spPr>
      </p:pic>
      <p:sp>
        <p:nvSpPr>
          <p:cNvPr id="5" name="TextBox 4">
            <a:extLst>
              <a:ext uri="{FF2B5EF4-FFF2-40B4-BE49-F238E27FC236}">
                <a16:creationId xmlns:a16="http://schemas.microsoft.com/office/drawing/2014/main" id="{1E4E36DF-045B-E8E9-CB5B-0EB270EB45FB}"/>
              </a:ext>
            </a:extLst>
          </p:cNvPr>
          <p:cNvSpPr txBox="1"/>
          <p:nvPr/>
        </p:nvSpPr>
        <p:spPr>
          <a:xfrm>
            <a:off x="608704" y="2644077"/>
            <a:ext cx="11311152" cy="3416320"/>
          </a:xfrm>
          <a:prstGeom prst="rect">
            <a:avLst/>
          </a:prstGeom>
          <a:noFill/>
        </p:spPr>
        <p:txBody>
          <a:bodyPr wrap="square">
            <a:spAutoFit/>
          </a:bodyPr>
          <a:lstStyle/>
          <a:p>
            <a:r>
              <a:rPr lang="en-US" dirty="0">
                <a:latin typeface="Corbel" panose="020B0503020204020204" pitchFamily="34" charset="0"/>
              </a:rPr>
              <a:t>I can change the file permission using the command</a:t>
            </a:r>
          </a:p>
          <a:p>
            <a:endParaRPr lang="en-US" dirty="0">
              <a:latin typeface="Corbel" panose="020B0503020204020204" pitchFamily="34" charset="0"/>
            </a:endParaRPr>
          </a:p>
          <a:p>
            <a:r>
              <a:rPr lang="en-US" b="1" dirty="0" err="1">
                <a:latin typeface="Lucida Console" panose="020B0609040504020204" pitchFamily="49" charset="0"/>
              </a:rPr>
              <a:t>chmod</a:t>
            </a:r>
            <a:r>
              <a:rPr lang="en-US" b="1" dirty="0">
                <a:latin typeface="Lucida Console" panose="020B0609040504020204" pitchFamily="49" charset="0"/>
              </a:rPr>
              <a:t> </a:t>
            </a:r>
            <a:r>
              <a:rPr lang="en-US" b="1" dirty="0" err="1">
                <a:latin typeface="Lucida Console" panose="020B0609040504020204" pitchFamily="49" charset="0"/>
              </a:rPr>
              <a:t>u+x</a:t>
            </a:r>
            <a:r>
              <a:rPr lang="en-US" b="1" dirty="0">
                <a:latin typeface="Lucida Console" panose="020B0609040504020204" pitchFamily="49" charset="0"/>
              </a:rPr>
              <a:t> </a:t>
            </a:r>
            <a:r>
              <a:rPr lang="en-US" b="1" dirty="0" err="1">
                <a:latin typeface="Lucida Console" panose="020B0609040504020204" pitchFamily="49" charset="0"/>
              </a:rPr>
              <a:t>fastqc-run.sh</a:t>
            </a:r>
            <a:endParaRPr lang="en-US" b="1" dirty="0">
              <a:latin typeface="Lucida Console" panose="020B0609040504020204" pitchFamily="49" charset="0"/>
            </a:endParaRPr>
          </a:p>
          <a:p>
            <a:endParaRPr lang="en-US" b="1" dirty="0">
              <a:latin typeface="Lucida Console" panose="020B0609040504020204" pitchFamily="49" charset="0"/>
            </a:endParaRPr>
          </a:p>
          <a:p>
            <a:endParaRPr lang="en-US" b="1" dirty="0">
              <a:latin typeface="Lucida Console" panose="020B0609040504020204" pitchFamily="49" charset="0"/>
            </a:endParaRPr>
          </a:p>
          <a:p>
            <a:endParaRPr lang="en-US" b="1" dirty="0">
              <a:latin typeface="Lucida Console" panose="020B0609040504020204" pitchFamily="49" charset="0"/>
            </a:endParaRPr>
          </a:p>
          <a:p>
            <a:r>
              <a:rPr lang="en-US" dirty="0">
                <a:latin typeface="Corbel" panose="020B0503020204020204" pitchFamily="34" charset="0"/>
              </a:rPr>
              <a:t>What would the commands below do to the script?</a:t>
            </a:r>
          </a:p>
          <a:p>
            <a:endParaRPr lang="en-US" dirty="0">
              <a:latin typeface="Corbel" panose="020B0503020204020204" pitchFamily="34" charset="0"/>
            </a:endParaRPr>
          </a:p>
          <a:p>
            <a:r>
              <a:rPr lang="en-US" b="1" dirty="0" err="1">
                <a:latin typeface="Lucida Console" panose="020B0609040504020204" pitchFamily="49" charset="0"/>
              </a:rPr>
              <a:t>chmod</a:t>
            </a:r>
            <a:r>
              <a:rPr lang="en-US" b="1" dirty="0">
                <a:latin typeface="Lucida Console" panose="020B0609040504020204" pitchFamily="49" charset="0"/>
              </a:rPr>
              <a:t> </a:t>
            </a:r>
            <a:r>
              <a:rPr lang="en-US" b="1" dirty="0" err="1">
                <a:latin typeface="Lucida Console" panose="020B0609040504020204" pitchFamily="49" charset="0"/>
              </a:rPr>
              <a:t>go+x</a:t>
            </a:r>
            <a:r>
              <a:rPr lang="en-US" b="1" dirty="0">
                <a:latin typeface="Lucida Console" panose="020B0609040504020204" pitchFamily="49" charset="0"/>
              </a:rPr>
              <a:t> </a:t>
            </a:r>
            <a:r>
              <a:rPr lang="en-US" b="1" dirty="0" err="1">
                <a:latin typeface="Lucida Console" panose="020B0609040504020204" pitchFamily="49" charset="0"/>
              </a:rPr>
              <a:t>fastqc-run.sh</a:t>
            </a:r>
            <a:endParaRPr lang="en-US" b="1" dirty="0">
              <a:latin typeface="Lucida Console" panose="020B0609040504020204" pitchFamily="49" charset="0"/>
            </a:endParaRPr>
          </a:p>
          <a:p>
            <a:r>
              <a:rPr lang="en-US" b="1" dirty="0" err="1">
                <a:latin typeface="Lucida Console" panose="020B0609040504020204" pitchFamily="49" charset="0"/>
              </a:rPr>
              <a:t>chmod</a:t>
            </a:r>
            <a:r>
              <a:rPr lang="en-US" b="1" dirty="0">
                <a:latin typeface="Lucida Console" panose="020B0609040504020204" pitchFamily="49" charset="0"/>
              </a:rPr>
              <a:t> o-r </a:t>
            </a:r>
            <a:r>
              <a:rPr lang="en-US" b="1" dirty="0" err="1">
                <a:latin typeface="Lucida Console" panose="020B0609040504020204" pitchFamily="49" charset="0"/>
              </a:rPr>
              <a:t>fastqc-run.sh</a:t>
            </a:r>
            <a:endParaRPr lang="en-US" b="1" dirty="0">
              <a:latin typeface="Lucida Console" panose="020B0609040504020204" pitchFamily="49" charset="0"/>
            </a:endParaRPr>
          </a:p>
          <a:p>
            <a:r>
              <a:rPr lang="en-US" b="1" dirty="0" err="1">
                <a:latin typeface="Lucida Console" panose="020B0609040504020204" pitchFamily="49" charset="0"/>
              </a:rPr>
              <a:t>chmod</a:t>
            </a:r>
            <a:r>
              <a:rPr lang="en-US" b="1" dirty="0">
                <a:latin typeface="Lucida Console" panose="020B0609040504020204" pitchFamily="49" charset="0"/>
              </a:rPr>
              <a:t> g=w </a:t>
            </a:r>
            <a:r>
              <a:rPr lang="en-US" b="1" dirty="0" err="1">
                <a:latin typeface="Lucida Console" panose="020B0609040504020204" pitchFamily="49" charset="0"/>
              </a:rPr>
              <a:t>fastqc-run.sh</a:t>
            </a:r>
            <a:endParaRPr lang="en-US" b="1" dirty="0">
              <a:latin typeface="Lucida Console" panose="020B0609040504020204" pitchFamily="49" charset="0"/>
            </a:endParaRPr>
          </a:p>
          <a:p>
            <a:r>
              <a:rPr lang="en-US" dirty="0">
                <a:latin typeface="Corbel" panose="020B0503020204020204" pitchFamily="34" charset="0"/>
              </a:rPr>
              <a:t> </a:t>
            </a:r>
          </a:p>
        </p:txBody>
      </p:sp>
      <p:pic>
        <p:nvPicPr>
          <p:cNvPr id="7" name="Picture 6">
            <a:extLst>
              <a:ext uri="{FF2B5EF4-FFF2-40B4-BE49-F238E27FC236}">
                <a16:creationId xmlns:a16="http://schemas.microsoft.com/office/drawing/2014/main" id="{798A3D25-CAF8-2863-0C9B-B2C49F0EEB83}"/>
              </a:ext>
            </a:extLst>
          </p:cNvPr>
          <p:cNvPicPr>
            <a:picLocks noChangeAspect="1"/>
          </p:cNvPicPr>
          <p:nvPr/>
        </p:nvPicPr>
        <p:blipFill>
          <a:blip r:embed="rId5"/>
          <a:stretch>
            <a:fillRect/>
          </a:stretch>
        </p:blipFill>
        <p:spPr>
          <a:xfrm>
            <a:off x="665854" y="3796087"/>
            <a:ext cx="5905500" cy="190500"/>
          </a:xfrm>
          <a:prstGeom prst="rect">
            <a:avLst/>
          </a:prstGeom>
        </p:spPr>
      </p:pic>
    </p:spTree>
    <p:extLst>
      <p:ext uri="{BB962C8B-B14F-4D97-AF65-F5344CB8AC3E}">
        <p14:creationId xmlns:p14="http://schemas.microsoft.com/office/powerpoint/2010/main" val="342068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 – changing permissions using absolute mode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1311152" cy="2031325"/>
          </a:xfrm>
          <a:prstGeom prst="rect">
            <a:avLst/>
          </a:prstGeom>
          <a:noFill/>
        </p:spPr>
        <p:txBody>
          <a:bodyPr wrap="square">
            <a:spAutoFit/>
          </a:bodyPr>
          <a:lstStyle/>
          <a:p>
            <a:r>
              <a:rPr lang="en-US" b="0" i="0" dirty="0">
                <a:solidFill>
                  <a:srgbClr val="0A0A23"/>
                </a:solidFill>
                <a:effectLst/>
                <a:latin typeface="Corbel" panose="020B0503020204020204" pitchFamily="34" charset="0"/>
              </a:rPr>
              <a:t>Absolute mode uses numbers to represent permissions and mathematical operators to modify them.</a:t>
            </a:r>
          </a:p>
          <a:p>
            <a:endParaRPr lang="en-US" dirty="0">
              <a:solidFill>
                <a:srgbClr val="0A0A23"/>
              </a:solidFill>
              <a:latin typeface="Corbel" panose="020B0503020204020204" pitchFamily="34" charset="0"/>
            </a:endParaRPr>
          </a:p>
          <a:p>
            <a:endParaRPr lang="en-US" b="0" i="0" dirty="0">
              <a:solidFill>
                <a:srgbClr val="0A0A23"/>
              </a:solidFill>
              <a:effectLst/>
              <a:latin typeface="Corbel" panose="020B0503020204020204" pitchFamily="34" charset="0"/>
            </a:endParaRPr>
          </a:p>
          <a:p>
            <a:endParaRPr lang="en-US" dirty="0">
              <a:solidFill>
                <a:srgbClr val="0A0A23"/>
              </a:solidFill>
              <a:latin typeface="Corbel" panose="020B0503020204020204" pitchFamily="34" charset="0"/>
            </a:endParaRPr>
          </a:p>
          <a:p>
            <a:endParaRPr lang="en-US" dirty="0">
              <a:solidFill>
                <a:srgbClr val="0A0A23"/>
              </a:solidFill>
              <a:latin typeface="Corbel" panose="020B0503020204020204" pitchFamily="34" charset="0"/>
            </a:endParaRPr>
          </a:p>
          <a:p>
            <a:endParaRPr lang="en-US" dirty="0">
              <a:solidFill>
                <a:srgbClr val="0A0A23"/>
              </a:solidFill>
              <a:latin typeface="Corbel" panose="020B0503020204020204" pitchFamily="34" charset="0"/>
            </a:endParaRPr>
          </a:p>
          <a:p>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D5FA39DC-BE55-9A92-D277-DB2C795456F8}"/>
              </a:ext>
            </a:extLst>
          </p:cNvPr>
          <p:cNvPicPr>
            <a:picLocks noChangeAspect="1"/>
          </p:cNvPicPr>
          <p:nvPr/>
        </p:nvPicPr>
        <p:blipFill>
          <a:blip r:embed="rId4"/>
          <a:stretch>
            <a:fillRect/>
          </a:stretch>
        </p:blipFill>
        <p:spPr>
          <a:xfrm>
            <a:off x="608704" y="2167687"/>
            <a:ext cx="6240694" cy="1866090"/>
          </a:xfrm>
          <a:prstGeom prst="rect">
            <a:avLst/>
          </a:prstGeom>
        </p:spPr>
      </p:pic>
      <p:graphicFrame>
        <p:nvGraphicFramePr>
          <p:cNvPr id="8" name="Table 3">
            <a:extLst>
              <a:ext uri="{FF2B5EF4-FFF2-40B4-BE49-F238E27FC236}">
                <a16:creationId xmlns:a16="http://schemas.microsoft.com/office/drawing/2014/main" id="{ADF84C85-A954-86B0-5C1D-7EDB9A88C2A1}"/>
              </a:ext>
            </a:extLst>
          </p:cNvPr>
          <p:cNvGraphicFramePr>
            <a:graphicFrameLocks noGrp="1"/>
          </p:cNvGraphicFramePr>
          <p:nvPr>
            <p:extLst>
              <p:ext uri="{D42A27DB-BD31-4B8C-83A1-F6EECF244321}">
                <p14:modId xmlns:p14="http://schemas.microsoft.com/office/powerpoint/2010/main" val="2694571806"/>
              </p:ext>
            </p:extLst>
          </p:nvPr>
        </p:nvGraphicFramePr>
        <p:xfrm>
          <a:off x="1227108" y="4588924"/>
          <a:ext cx="5622290" cy="1814696"/>
        </p:xfrm>
        <a:graphic>
          <a:graphicData uri="http://schemas.openxmlformats.org/drawingml/2006/table">
            <a:tbl>
              <a:tblPr firstRow="1" bandRow="1">
                <a:tableStyleId>{8799B23B-EC83-4686-B30A-512413B5E67A}</a:tableStyleId>
              </a:tblPr>
              <a:tblGrid>
                <a:gridCol w="1370330">
                  <a:extLst>
                    <a:ext uri="{9D8B030D-6E8A-4147-A177-3AD203B41FA5}">
                      <a16:colId xmlns:a16="http://schemas.microsoft.com/office/drawing/2014/main" val="2198039511"/>
                    </a:ext>
                  </a:extLst>
                </a:gridCol>
                <a:gridCol w="2125980">
                  <a:extLst>
                    <a:ext uri="{9D8B030D-6E8A-4147-A177-3AD203B41FA5}">
                      <a16:colId xmlns:a16="http://schemas.microsoft.com/office/drawing/2014/main" val="3375401738"/>
                    </a:ext>
                  </a:extLst>
                </a:gridCol>
                <a:gridCol w="2125980">
                  <a:extLst>
                    <a:ext uri="{9D8B030D-6E8A-4147-A177-3AD203B41FA5}">
                      <a16:colId xmlns:a16="http://schemas.microsoft.com/office/drawing/2014/main" val="3679443383"/>
                    </a:ext>
                  </a:extLst>
                </a:gridCol>
              </a:tblGrid>
              <a:tr h="453674">
                <a:tc>
                  <a:txBody>
                    <a:bodyPr/>
                    <a:lstStyle/>
                    <a:p>
                      <a:r>
                        <a:rPr lang="en-US" sz="1400" dirty="0">
                          <a:latin typeface="Lucida Console" panose="020B0609040504020204" pitchFamily="49" charset="0"/>
                        </a:rPr>
                        <a:t>Permission</a:t>
                      </a:r>
                      <a:endParaRPr lang="en-KE" sz="1400" dirty="0">
                        <a:latin typeface="Lucida Console" panose="020B0609040504020204" pitchFamily="49" charset="0"/>
                      </a:endParaRPr>
                    </a:p>
                  </a:txBody>
                  <a:tcPr/>
                </a:tc>
                <a:tc>
                  <a:txBody>
                    <a:bodyPr/>
                    <a:lstStyle/>
                    <a:p>
                      <a:r>
                        <a:rPr lang="en-US" sz="1400" dirty="0">
                          <a:latin typeface="Lucida Console" panose="020B0609040504020204" pitchFamily="49" charset="0"/>
                        </a:rPr>
                        <a:t>Assign permission</a:t>
                      </a:r>
                      <a:endParaRPr lang="en-KE" sz="1400" dirty="0">
                        <a:latin typeface="Lucida Console" panose="020B0609040504020204" pitchFamily="49" charset="0"/>
                      </a:endParaRPr>
                    </a:p>
                  </a:txBody>
                  <a:tcPr/>
                </a:tc>
                <a:tc>
                  <a:txBody>
                    <a:bodyPr/>
                    <a:lstStyle/>
                    <a:p>
                      <a:r>
                        <a:rPr lang="en-KE" sz="1400" dirty="0">
                          <a:latin typeface="Lucida Console" panose="020B0609040504020204" pitchFamily="49" charset="0"/>
                        </a:rPr>
                        <a:t>Revove permission</a:t>
                      </a:r>
                    </a:p>
                  </a:txBody>
                  <a:tcPr/>
                </a:tc>
                <a:extLst>
                  <a:ext uri="{0D108BD9-81ED-4DB2-BD59-A6C34878D82A}">
                    <a16:rowId xmlns:a16="http://schemas.microsoft.com/office/drawing/2014/main" val="455869688"/>
                  </a:ext>
                </a:extLst>
              </a:tr>
              <a:tr h="453674">
                <a:tc>
                  <a:txBody>
                    <a:bodyPr/>
                    <a:lstStyle/>
                    <a:p>
                      <a:r>
                        <a:rPr lang="en-US" sz="1400" b="1" dirty="0">
                          <a:solidFill>
                            <a:srgbClr val="222222"/>
                          </a:solidFill>
                          <a:latin typeface="Lucida Console" panose="020B0609040504020204" pitchFamily="49" charset="0"/>
                        </a:rPr>
                        <a:t>Read</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A</a:t>
                      </a:r>
                      <a:r>
                        <a:rPr lang="en-KE" sz="1400" b="1" dirty="0">
                          <a:latin typeface="Lucida Console" panose="020B0609040504020204" pitchFamily="49" charset="0"/>
                        </a:rPr>
                        <a:t>dd 4</a:t>
                      </a:r>
                    </a:p>
                  </a:txBody>
                  <a:tcPr/>
                </a:tc>
                <a:tc>
                  <a:txBody>
                    <a:bodyPr/>
                    <a:lstStyle/>
                    <a:p>
                      <a:r>
                        <a:rPr lang="en-US" sz="1400" b="1" dirty="0">
                          <a:latin typeface="Lucida Console" panose="020B0609040504020204" pitchFamily="49" charset="0"/>
                        </a:rPr>
                        <a:t>Subtract 4</a:t>
                      </a:r>
                      <a:endParaRPr lang="en-KE" sz="1400" b="1" dirty="0">
                        <a:latin typeface="Lucida Console" panose="020B0609040504020204" pitchFamily="49" charset="0"/>
                      </a:endParaRPr>
                    </a:p>
                  </a:txBody>
                  <a:tcPr/>
                </a:tc>
                <a:extLst>
                  <a:ext uri="{0D108BD9-81ED-4DB2-BD59-A6C34878D82A}">
                    <a16:rowId xmlns:a16="http://schemas.microsoft.com/office/drawing/2014/main" val="123108629"/>
                  </a:ext>
                </a:extLst>
              </a:tr>
              <a:tr h="453674">
                <a:tc>
                  <a:txBody>
                    <a:bodyPr/>
                    <a:lstStyle/>
                    <a:p>
                      <a:r>
                        <a:rPr lang="en-US" sz="1400" b="1" dirty="0">
                          <a:latin typeface="Lucida Console" panose="020B0609040504020204" pitchFamily="49" charset="0"/>
                        </a:rPr>
                        <a:t>W</a:t>
                      </a:r>
                      <a:r>
                        <a:rPr lang="en-KE" sz="1400" b="1" dirty="0">
                          <a:latin typeface="Lucida Console" panose="020B0609040504020204" pitchFamily="49" charset="0"/>
                        </a:rPr>
                        <a:t>rite</a:t>
                      </a:r>
                    </a:p>
                  </a:txBody>
                  <a:tcPr/>
                </a:tc>
                <a:tc>
                  <a:txBody>
                    <a:bodyPr/>
                    <a:lstStyle/>
                    <a:p>
                      <a:r>
                        <a:rPr lang="en-US" sz="1400" b="1" dirty="0">
                          <a:latin typeface="Lucida Console" panose="020B0609040504020204" pitchFamily="49" charset="0"/>
                        </a:rPr>
                        <a:t>A</a:t>
                      </a:r>
                      <a:r>
                        <a:rPr lang="en-KE" sz="1400" b="1" dirty="0">
                          <a:latin typeface="Lucida Console" panose="020B0609040504020204" pitchFamily="49" charset="0"/>
                        </a:rPr>
                        <a:t>dd 2</a:t>
                      </a:r>
                    </a:p>
                  </a:txBody>
                  <a:tcPr/>
                </a:tc>
                <a:tc>
                  <a:txBody>
                    <a:bodyPr/>
                    <a:lstStyle/>
                    <a:p>
                      <a:r>
                        <a:rPr lang="en-US" sz="1400" b="1" dirty="0">
                          <a:latin typeface="Lucida Console" panose="020B0609040504020204" pitchFamily="49" charset="0"/>
                        </a:rPr>
                        <a:t>S</a:t>
                      </a:r>
                      <a:r>
                        <a:rPr lang="en-KE" sz="1400" b="1" dirty="0">
                          <a:latin typeface="Lucida Console" panose="020B0609040504020204" pitchFamily="49" charset="0"/>
                        </a:rPr>
                        <a:t>ubtract 2</a:t>
                      </a:r>
                    </a:p>
                  </a:txBody>
                  <a:tcPr/>
                </a:tc>
                <a:extLst>
                  <a:ext uri="{0D108BD9-81ED-4DB2-BD59-A6C34878D82A}">
                    <a16:rowId xmlns:a16="http://schemas.microsoft.com/office/drawing/2014/main" val="2053462707"/>
                  </a:ext>
                </a:extLst>
              </a:tr>
              <a:tr h="453674">
                <a:tc>
                  <a:txBody>
                    <a:bodyPr/>
                    <a:lstStyle/>
                    <a:p>
                      <a:r>
                        <a:rPr lang="en-KE" sz="1400" b="1" dirty="0">
                          <a:latin typeface="Lucida Console" panose="020B0609040504020204" pitchFamily="49" charset="0"/>
                        </a:rPr>
                        <a:t>Execute</a:t>
                      </a:r>
                    </a:p>
                  </a:txBody>
                  <a:tcPr/>
                </a:tc>
                <a:tc>
                  <a:txBody>
                    <a:bodyPr/>
                    <a:lstStyle/>
                    <a:p>
                      <a:r>
                        <a:rPr lang="en-US" sz="1400" b="1" dirty="0">
                          <a:latin typeface="Lucida Console" panose="020B0609040504020204" pitchFamily="49" charset="0"/>
                        </a:rPr>
                        <a:t>A</a:t>
                      </a:r>
                      <a:r>
                        <a:rPr lang="en-KE" sz="1400" b="1" dirty="0">
                          <a:latin typeface="Lucida Console" panose="020B0609040504020204" pitchFamily="49" charset="0"/>
                        </a:rPr>
                        <a:t>dd 1</a:t>
                      </a:r>
                    </a:p>
                  </a:txBody>
                  <a:tcPr/>
                </a:tc>
                <a:tc>
                  <a:txBody>
                    <a:bodyPr/>
                    <a:lstStyle/>
                    <a:p>
                      <a:r>
                        <a:rPr lang="en-US" sz="1400" b="1" dirty="0">
                          <a:latin typeface="Lucida Console" panose="020B0609040504020204" pitchFamily="49" charset="0"/>
                        </a:rPr>
                        <a:t>S</a:t>
                      </a:r>
                      <a:r>
                        <a:rPr lang="en-KE" sz="1400" b="1" dirty="0">
                          <a:latin typeface="Lucida Console" panose="020B0609040504020204" pitchFamily="49" charset="0"/>
                        </a:rPr>
                        <a:t>ubtract 1</a:t>
                      </a:r>
                    </a:p>
                  </a:txBody>
                  <a:tcPr/>
                </a:tc>
                <a:extLst>
                  <a:ext uri="{0D108BD9-81ED-4DB2-BD59-A6C34878D82A}">
                    <a16:rowId xmlns:a16="http://schemas.microsoft.com/office/drawing/2014/main" val="1077268780"/>
                  </a:ext>
                </a:extLst>
              </a:tr>
            </a:tbl>
          </a:graphicData>
        </a:graphic>
      </p:graphicFrame>
    </p:spTree>
    <p:extLst>
      <p:ext uri="{BB962C8B-B14F-4D97-AF65-F5344CB8AC3E}">
        <p14:creationId xmlns:p14="http://schemas.microsoft.com/office/powerpoint/2010/main" val="1044214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 – changing permissions using absolute mode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5355312"/>
          </a:xfrm>
          <a:prstGeom prst="rect">
            <a:avLst/>
          </a:prstGeom>
          <a:noFill/>
        </p:spPr>
        <p:txBody>
          <a:bodyPr wrap="square">
            <a:spAutoFit/>
          </a:bodyPr>
          <a:lstStyle/>
          <a:p>
            <a:r>
              <a:rPr lang="en-US" b="0" i="0" dirty="0">
                <a:solidFill>
                  <a:srgbClr val="0A0A23"/>
                </a:solidFill>
                <a:effectLst/>
                <a:latin typeface="inherit"/>
              </a:rPr>
              <a:t>Set read for user, read and execute for group, and only execute for others.</a:t>
            </a:r>
          </a:p>
          <a:p>
            <a:endParaRPr lang="en-US" dirty="0">
              <a:solidFill>
                <a:srgbClr val="0A0A23"/>
              </a:solidFill>
              <a:latin typeface="Corbel" panose="020B0503020204020204" pitchFamily="34" charset="0"/>
            </a:endParaRPr>
          </a:p>
          <a:p>
            <a:endParaRPr lang="en-US" dirty="0">
              <a:solidFill>
                <a:srgbClr val="0A0A23"/>
              </a:solidFill>
              <a:latin typeface="Corbel" panose="020B0503020204020204" pitchFamily="34" charset="0"/>
            </a:endParaRPr>
          </a:p>
          <a:p>
            <a:endParaRPr lang="en-US" b="0" i="0" dirty="0">
              <a:solidFill>
                <a:srgbClr val="0A0A23"/>
              </a:solidFill>
              <a:effectLst/>
              <a:latin typeface="Corbel" panose="020B0503020204020204" pitchFamily="34" charset="0"/>
            </a:endParaRPr>
          </a:p>
          <a:p>
            <a:endParaRPr lang="en-US" dirty="0">
              <a:solidFill>
                <a:srgbClr val="0A0A23"/>
              </a:solidFill>
              <a:latin typeface="Corbel" panose="020B0503020204020204" pitchFamily="34" charset="0"/>
            </a:endParaRPr>
          </a:p>
          <a:p>
            <a:endParaRPr lang="en-US" dirty="0">
              <a:solidFill>
                <a:srgbClr val="0A0A23"/>
              </a:solidFill>
              <a:latin typeface="Corbel" panose="020B0503020204020204" pitchFamily="34" charset="0"/>
            </a:endParaRPr>
          </a:p>
          <a:p>
            <a:endParaRPr lang="en-US" dirty="0">
              <a:solidFill>
                <a:srgbClr val="0A0A23"/>
              </a:solidFill>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r>
              <a:rPr lang="en-US" b="1" dirty="0" err="1">
                <a:latin typeface="Lucida Console" panose="020B0609040504020204" pitchFamily="49" charset="0"/>
              </a:rPr>
              <a:t>chmod</a:t>
            </a:r>
            <a:r>
              <a:rPr lang="en-US" b="1" dirty="0">
                <a:latin typeface="Lucida Console" panose="020B0609040504020204" pitchFamily="49" charset="0"/>
              </a:rPr>
              <a:t> 451 filename</a:t>
            </a:r>
          </a:p>
          <a:p>
            <a:endParaRPr lang="en-US" b="1" dirty="0">
              <a:latin typeface="Lucida Console" panose="020B0609040504020204" pitchFamily="49" charset="0"/>
            </a:endParaRPr>
          </a:p>
          <a:p>
            <a:r>
              <a:rPr lang="en-US" b="0" i="0" dirty="0">
                <a:solidFill>
                  <a:srgbClr val="0A0A23"/>
                </a:solidFill>
                <a:effectLst/>
                <a:latin typeface="Corbel" panose="020B0503020204020204" pitchFamily="34" charset="0"/>
              </a:rPr>
              <a:t>Remove execution rights from others and group.</a:t>
            </a:r>
          </a:p>
          <a:p>
            <a:endParaRPr lang="en-US" dirty="0">
              <a:solidFill>
                <a:srgbClr val="0A0A23"/>
              </a:solidFill>
              <a:latin typeface="Corbel" panose="020B0503020204020204" pitchFamily="34" charset="0"/>
            </a:endParaRPr>
          </a:p>
          <a:p>
            <a:endParaRPr lang="en-US" b="0" i="0" dirty="0">
              <a:solidFill>
                <a:srgbClr val="0A0A23"/>
              </a:solidFill>
              <a:effectLst/>
              <a:latin typeface="Corbel" panose="020B0503020204020204" pitchFamily="34" charset="0"/>
            </a:endParaRPr>
          </a:p>
          <a:p>
            <a:endParaRPr lang="en-US" b="1" dirty="0">
              <a:latin typeface="Lucida Console" panose="020B0609040504020204" pitchFamily="49" charset="0"/>
            </a:endParaRPr>
          </a:p>
          <a:p>
            <a:endParaRPr lang="en-US" b="1" dirty="0">
              <a:latin typeface="Lucida Console" panose="020B0609040504020204" pitchFamily="49" charset="0"/>
            </a:endParaRPr>
          </a:p>
          <a:p>
            <a:endParaRPr lang="en-US" b="1" dirty="0">
              <a:latin typeface="Lucida Console" panose="020B0609040504020204" pitchFamily="49" charset="0"/>
            </a:endParaRPr>
          </a:p>
          <a:p>
            <a:r>
              <a:rPr lang="en-US" b="1" dirty="0" err="1">
                <a:latin typeface="Lucida Console" panose="020B0609040504020204" pitchFamily="49" charset="0"/>
              </a:rPr>
              <a:t>chmod</a:t>
            </a:r>
            <a:r>
              <a:rPr lang="en-US" b="1" dirty="0">
                <a:latin typeface="Lucida Console" panose="020B0609040504020204" pitchFamily="49" charset="0"/>
              </a:rPr>
              <a:t> 440 filename</a:t>
            </a:r>
          </a:p>
          <a:p>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graphicFrame>
        <p:nvGraphicFramePr>
          <p:cNvPr id="4" name="Table 3">
            <a:extLst>
              <a:ext uri="{FF2B5EF4-FFF2-40B4-BE49-F238E27FC236}">
                <a16:creationId xmlns:a16="http://schemas.microsoft.com/office/drawing/2014/main" id="{073008C2-5E29-5E11-83FC-3F1DE5297E36}"/>
              </a:ext>
            </a:extLst>
          </p:cNvPr>
          <p:cNvGraphicFramePr>
            <a:graphicFrameLocks noGrp="1"/>
          </p:cNvGraphicFramePr>
          <p:nvPr>
            <p:extLst>
              <p:ext uri="{D42A27DB-BD31-4B8C-83A1-F6EECF244321}">
                <p14:modId xmlns:p14="http://schemas.microsoft.com/office/powerpoint/2010/main" val="601575941"/>
              </p:ext>
            </p:extLst>
          </p:nvPr>
        </p:nvGraphicFramePr>
        <p:xfrm>
          <a:off x="945223" y="2106202"/>
          <a:ext cx="5364320" cy="1512272"/>
        </p:xfrm>
        <a:graphic>
          <a:graphicData uri="http://schemas.openxmlformats.org/drawingml/2006/table">
            <a:tbl>
              <a:tblPr firstRow="1" bandRow="1">
                <a:tableStyleId>{8799B23B-EC83-4686-B30A-512413B5E67A}</a:tableStyleId>
              </a:tblPr>
              <a:tblGrid>
                <a:gridCol w="870948">
                  <a:extLst>
                    <a:ext uri="{9D8B030D-6E8A-4147-A177-3AD203B41FA5}">
                      <a16:colId xmlns:a16="http://schemas.microsoft.com/office/drawing/2014/main" val="2198039511"/>
                    </a:ext>
                  </a:extLst>
                </a:gridCol>
                <a:gridCol w="1123343">
                  <a:extLst>
                    <a:ext uri="{9D8B030D-6E8A-4147-A177-3AD203B41FA5}">
                      <a16:colId xmlns:a16="http://schemas.microsoft.com/office/drawing/2014/main" val="3375401738"/>
                    </a:ext>
                  </a:extLst>
                </a:gridCol>
                <a:gridCol w="1123343">
                  <a:extLst>
                    <a:ext uri="{9D8B030D-6E8A-4147-A177-3AD203B41FA5}">
                      <a16:colId xmlns:a16="http://schemas.microsoft.com/office/drawing/2014/main" val="3679443383"/>
                    </a:ext>
                  </a:extLst>
                </a:gridCol>
                <a:gridCol w="1123343">
                  <a:extLst>
                    <a:ext uri="{9D8B030D-6E8A-4147-A177-3AD203B41FA5}">
                      <a16:colId xmlns:a16="http://schemas.microsoft.com/office/drawing/2014/main" val="1475557981"/>
                    </a:ext>
                  </a:extLst>
                </a:gridCol>
                <a:gridCol w="1123343">
                  <a:extLst>
                    <a:ext uri="{9D8B030D-6E8A-4147-A177-3AD203B41FA5}">
                      <a16:colId xmlns:a16="http://schemas.microsoft.com/office/drawing/2014/main" val="2658929768"/>
                    </a:ext>
                  </a:extLst>
                </a:gridCol>
              </a:tblGrid>
              <a:tr h="378068">
                <a:tc>
                  <a:txBody>
                    <a:bodyPr/>
                    <a:lstStyle/>
                    <a:p>
                      <a:endParaRPr lang="en-KE" sz="1400" dirty="0">
                        <a:latin typeface="Lucida Console" panose="020B0609040504020204" pitchFamily="49" charset="0"/>
                      </a:endParaRPr>
                    </a:p>
                  </a:txBody>
                  <a:tcPr/>
                </a:tc>
                <a:tc>
                  <a:txBody>
                    <a:bodyPr/>
                    <a:lstStyle/>
                    <a:p>
                      <a:r>
                        <a:rPr lang="en-US" sz="1400" dirty="0">
                          <a:latin typeface="Lucida Console" panose="020B0609040504020204" pitchFamily="49" charset="0"/>
                        </a:rPr>
                        <a:t>Read</a:t>
                      </a:r>
                      <a:endParaRPr lang="en-KE" sz="1400" dirty="0">
                        <a:latin typeface="Lucida Console" panose="020B0609040504020204" pitchFamily="49" charset="0"/>
                      </a:endParaRPr>
                    </a:p>
                  </a:txBody>
                  <a:tcPr/>
                </a:tc>
                <a:tc>
                  <a:txBody>
                    <a:bodyPr/>
                    <a:lstStyle/>
                    <a:p>
                      <a:r>
                        <a:rPr lang="en-KE" sz="1400" dirty="0">
                          <a:latin typeface="Lucida Console" panose="020B0609040504020204" pitchFamily="49" charset="0"/>
                        </a:rPr>
                        <a:t>Write</a:t>
                      </a:r>
                    </a:p>
                  </a:txBody>
                  <a:tcPr/>
                </a:tc>
                <a:tc>
                  <a:txBody>
                    <a:bodyPr/>
                    <a:lstStyle/>
                    <a:p>
                      <a:r>
                        <a:rPr lang="en-KE" sz="1400" dirty="0">
                          <a:latin typeface="Lucida Console" panose="020B0609040504020204" pitchFamily="49" charset="0"/>
                        </a:rPr>
                        <a:t>Execute</a:t>
                      </a:r>
                    </a:p>
                  </a:txBody>
                  <a:tcPr/>
                </a:tc>
                <a:tc>
                  <a:txBody>
                    <a:bodyPr/>
                    <a:lstStyle/>
                    <a:p>
                      <a:r>
                        <a:rPr lang="en-KE" sz="1400" dirty="0">
                          <a:latin typeface="Lucida Console" panose="020B0609040504020204" pitchFamily="49" charset="0"/>
                        </a:rPr>
                        <a:t>Sum</a:t>
                      </a:r>
                    </a:p>
                  </a:txBody>
                  <a:tcPr/>
                </a:tc>
                <a:extLst>
                  <a:ext uri="{0D108BD9-81ED-4DB2-BD59-A6C34878D82A}">
                    <a16:rowId xmlns:a16="http://schemas.microsoft.com/office/drawing/2014/main" val="455869688"/>
                  </a:ext>
                </a:extLst>
              </a:tr>
              <a:tr h="378068">
                <a:tc>
                  <a:txBody>
                    <a:bodyPr/>
                    <a:lstStyle/>
                    <a:p>
                      <a:r>
                        <a:rPr lang="en-US" sz="1400" b="1" dirty="0">
                          <a:solidFill>
                            <a:srgbClr val="222222"/>
                          </a:solidFill>
                          <a:latin typeface="Lucida Console" panose="020B0609040504020204" pitchFamily="49" charset="0"/>
                        </a:rPr>
                        <a:t>user</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4</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0</a:t>
                      </a:r>
                    </a:p>
                  </a:txBody>
                  <a:tcPr/>
                </a:tc>
                <a:tc>
                  <a:txBody>
                    <a:bodyPr/>
                    <a:lstStyle/>
                    <a:p>
                      <a:r>
                        <a:rPr lang="en-KE" sz="1400" b="1" dirty="0">
                          <a:latin typeface="Lucida Console" panose="020B0609040504020204" pitchFamily="49" charset="0"/>
                        </a:rPr>
                        <a:t>4</a:t>
                      </a:r>
                    </a:p>
                  </a:txBody>
                  <a:tcPr/>
                </a:tc>
                <a:extLst>
                  <a:ext uri="{0D108BD9-81ED-4DB2-BD59-A6C34878D82A}">
                    <a16:rowId xmlns:a16="http://schemas.microsoft.com/office/drawing/2014/main" val="123108629"/>
                  </a:ext>
                </a:extLst>
              </a:tr>
              <a:tr h="378068">
                <a:tc>
                  <a:txBody>
                    <a:bodyPr/>
                    <a:lstStyle/>
                    <a:p>
                      <a:r>
                        <a:rPr lang="en-US" sz="1400" b="1" dirty="0">
                          <a:latin typeface="Lucida Console" panose="020B0609040504020204" pitchFamily="49" charset="0"/>
                        </a:rPr>
                        <a:t>group</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4</a:t>
                      </a: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1</a:t>
                      </a:r>
                    </a:p>
                  </a:txBody>
                  <a:tcPr/>
                </a:tc>
                <a:tc>
                  <a:txBody>
                    <a:bodyPr/>
                    <a:lstStyle/>
                    <a:p>
                      <a:r>
                        <a:rPr lang="en-KE" sz="1400" b="1" dirty="0">
                          <a:latin typeface="Lucida Console" panose="020B0609040504020204" pitchFamily="49" charset="0"/>
                        </a:rPr>
                        <a:t>5</a:t>
                      </a:r>
                    </a:p>
                  </a:txBody>
                  <a:tcPr/>
                </a:tc>
                <a:extLst>
                  <a:ext uri="{0D108BD9-81ED-4DB2-BD59-A6C34878D82A}">
                    <a16:rowId xmlns:a16="http://schemas.microsoft.com/office/drawing/2014/main" val="2053462707"/>
                  </a:ext>
                </a:extLst>
              </a:tr>
              <a:tr h="378068">
                <a:tc>
                  <a:txBody>
                    <a:bodyPr/>
                    <a:lstStyle/>
                    <a:p>
                      <a:r>
                        <a:rPr lang="en-KE" sz="1400" b="1" dirty="0">
                          <a:latin typeface="Lucida Console" panose="020B0609040504020204" pitchFamily="49" charset="0"/>
                        </a:rPr>
                        <a:t>others</a:t>
                      </a: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1</a:t>
                      </a:r>
                    </a:p>
                  </a:txBody>
                  <a:tcPr/>
                </a:tc>
                <a:tc>
                  <a:txBody>
                    <a:bodyPr/>
                    <a:lstStyle/>
                    <a:p>
                      <a:r>
                        <a:rPr lang="en-KE" sz="1400" b="1" dirty="0">
                          <a:latin typeface="Lucida Console" panose="020B0609040504020204" pitchFamily="49" charset="0"/>
                        </a:rPr>
                        <a:t>1</a:t>
                      </a:r>
                    </a:p>
                  </a:txBody>
                  <a:tcPr/>
                </a:tc>
                <a:extLst>
                  <a:ext uri="{0D108BD9-81ED-4DB2-BD59-A6C34878D82A}">
                    <a16:rowId xmlns:a16="http://schemas.microsoft.com/office/drawing/2014/main" val="1077268780"/>
                  </a:ext>
                </a:extLst>
              </a:tr>
            </a:tbl>
          </a:graphicData>
        </a:graphic>
      </p:graphicFrame>
      <p:graphicFrame>
        <p:nvGraphicFramePr>
          <p:cNvPr id="5" name="Table 4">
            <a:extLst>
              <a:ext uri="{FF2B5EF4-FFF2-40B4-BE49-F238E27FC236}">
                <a16:creationId xmlns:a16="http://schemas.microsoft.com/office/drawing/2014/main" id="{555E80BF-E8FC-213B-3DDA-F5908D23A78C}"/>
              </a:ext>
            </a:extLst>
          </p:cNvPr>
          <p:cNvGraphicFramePr>
            <a:graphicFrameLocks noGrp="1"/>
          </p:cNvGraphicFramePr>
          <p:nvPr>
            <p:extLst>
              <p:ext uri="{D42A27DB-BD31-4B8C-83A1-F6EECF244321}">
                <p14:modId xmlns:p14="http://schemas.microsoft.com/office/powerpoint/2010/main" val="4198927037"/>
              </p:ext>
            </p:extLst>
          </p:nvPr>
        </p:nvGraphicFramePr>
        <p:xfrm>
          <a:off x="5393933" y="4599495"/>
          <a:ext cx="5364320" cy="1512272"/>
        </p:xfrm>
        <a:graphic>
          <a:graphicData uri="http://schemas.openxmlformats.org/drawingml/2006/table">
            <a:tbl>
              <a:tblPr firstRow="1" bandRow="1">
                <a:tableStyleId>{8799B23B-EC83-4686-B30A-512413B5E67A}</a:tableStyleId>
              </a:tblPr>
              <a:tblGrid>
                <a:gridCol w="870948">
                  <a:extLst>
                    <a:ext uri="{9D8B030D-6E8A-4147-A177-3AD203B41FA5}">
                      <a16:colId xmlns:a16="http://schemas.microsoft.com/office/drawing/2014/main" val="2198039511"/>
                    </a:ext>
                  </a:extLst>
                </a:gridCol>
                <a:gridCol w="1123343">
                  <a:extLst>
                    <a:ext uri="{9D8B030D-6E8A-4147-A177-3AD203B41FA5}">
                      <a16:colId xmlns:a16="http://schemas.microsoft.com/office/drawing/2014/main" val="3375401738"/>
                    </a:ext>
                  </a:extLst>
                </a:gridCol>
                <a:gridCol w="1123343">
                  <a:extLst>
                    <a:ext uri="{9D8B030D-6E8A-4147-A177-3AD203B41FA5}">
                      <a16:colId xmlns:a16="http://schemas.microsoft.com/office/drawing/2014/main" val="3679443383"/>
                    </a:ext>
                  </a:extLst>
                </a:gridCol>
                <a:gridCol w="1123343">
                  <a:extLst>
                    <a:ext uri="{9D8B030D-6E8A-4147-A177-3AD203B41FA5}">
                      <a16:colId xmlns:a16="http://schemas.microsoft.com/office/drawing/2014/main" val="1475557981"/>
                    </a:ext>
                  </a:extLst>
                </a:gridCol>
                <a:gridCol w="1123343">
                  <a:extLst>
                    <a:ext uri="{9D8B030D-6E8A-4147-A177-3AD203B41FA5}">
                      <a16:colId xmlns:a16="http://schemas.microsoft.com/office/drawing/2014/main" val="2658929768"/>
                    </a:ext>
                  </a:extLst>
                </a:gridCol>
              </a:tblGrid>
              <a:tr h="378068">
                <a:tc>
                  <a:txBody>
                    <a:bodyPr/>
                    <a:lstStyle/>
                    <a:p>
                      <a:endParaRPr lang="en-KE" sz="1400" dirty="0">
                        <a:latin typeface="Lucida Console" panose="020B0609040504020204" pitchFamily="49" charset="0"/>
                      </a:endParaRPr>
                    </a:p>
                  </a:txBody>
                  <a:tcPr/>
                </a:tc>
                <a:tc>
                  <a:txBody>
                    <a:bodyPr/>
                    <a:lstStyle/>
                    <a:p>
                      <a:r>
                        <a:rPr lang="en-US" sz="1400" dirty="0">
                          <a:latin typeface="Lucida Console" panose="020B0609040504020204" pitchFamily="49" charset="0"/>
                        </a:rPr>
                        <a:t>Read</a:t>
                      </a:r>
                      <a:endParaRPr lang="en-KE" sz="1400" dirty="0">
                        <a:latin typeface="Lucida Console" panose="020B0609040504020204" pitchFamily="49" charset="0"/>
                      </a:endParaRPr>
                    </a:p>
                  </a:txBody>
                  <a:tcPr/>
                </a:tc>
                <a:tc>
                  <a:txBody>
                    <a:bodyPr/>
                    <a:lstStyle/>
                    <a:p>
                      <a:r>
                        <a:rPr lang="en-KE" sz="1400" dirty="0">
                          <a:latin typeface="Lucida Console" panose="020B0609040504020204" pitchFamily="49" charset="0"/>
                        </a:rPr>
                        <a:t>Write</a:t>
                      </a:r>
                    </a:p>
                  </a:txBody>
                  <a:tcPr/>
                </a:tc>
                <a:tc>
                  <a:txBody>
                    <a:bodyPr/>
                    <a:lstStyle/>
                    <a:p>
                      <a:r>
                        <a:rPr lang="en-KE" sz="1400" dirty="0">
                          <a:latin typeface="Lucida Console" panose="020B0609040504020204" pitchFamily="49" charset="0"/>
                        </a:rPr>
                        <a:t>Execute</a:t>
                      </a:r>
                    </a:p>
                  </a:txBody>
                  <a:tcPr/>
                </a:tc>
                <a:tc>
                  <a:txBody>
                    <a:bodyPr/>
                    <a:lstStyle/>
                    <a:p>
                      <a:r>
                        <a:rPr lang="en-KE" sz="1400" dirty="0">
                          <a:latin typeface="Lucida Console" panose="020B0609040504020204" pitchFamily="49" charset="0"/>
                        </a:rPr>
                        <a:t>Sum</a:t>
                      </a:r>
                    </a:p>
                  </a:txBody>
                  <a:tcPr/>
                </a:tc>
                <a:extLst>
                  <a:ext uri="{0D108BD9-81ED-4DB2-BD59-A6C34878D82A}">
                    <a16:rowId xmlns:a16="http://schemas.microsoft.com/office/drawing/2014/main" val="455869688"/>
                  </a:ext>
                </a:extLst>
              </a:tr>
              <a:tr h="378068">
                <a:tc>
                  <a:txBody>
                    <a:bodyPr/>
                    <a:lstStyle/>
                    <a:p>
                      <a:r>
                        <a:rPr lang="en-US" sz="1400" b="1" dirty="0">
                          <a:solidFill>
                            <a:srgbClr val="222222"/>
                          </a:solidFill>
                          <a:latin typeface="Lucida Console" panose="020B0609040504020204" pitchFamily="49" charset="0"/>
                        </a:rPr>
                        <a:t>user</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4</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0</a:t>
                      </a:r>
                    </a:p>
                  </a:txBody>
                  <a:tcPr/>
                </a:tc>
                <a:tc>
                  <a:txBody>
                    <a:bodyPr/>
                    <a:lstStyle/>
                    <a:p>
                      <a:r>
                        <a:rPr lang="en-KE" sz="1400" b="1" dirty="0">
                          <a:latin typeface="Lucida Console" panose="020B0609040504020204" pitchFamily="49" charset="0"/>
                        </a:rPr>
                        <a:t>4</a:t>
                      </a:r>
                    </a:p>
                  </a:txBody>
                  <a:tcPr/>
                </a:tc>
                <a:extLst>
                  <a:ext uri="{0D108BD9-81ED-4DB2-BD59-A6C34878D82A}">
                    <a16:rowId xmlns:a16="http://schemas.microsoft.com/office/drawing/2014/main" val="123108629"/>
                  </a:ext>
                </a:extLst>
              </a:tr>
              <a:tr h="378068">
                <a:tc>
                  <a:txBody>
                    <a:bodyPr/>
                    <a:lstStyle/>
                    <a:p>
                      <a:r>
                        <a:rPr lang="en-US" sz="1400" b="1" dirty="0">
                          <a:latin typeface="Lucida Console" panose="020B0609040504020204" pitchFamily="49" charset="0"/>
                        </a:rPr>
                        <a:t>group</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4</a:t>
                      </a: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1 - 1</a:t>
                      </a:r>
                    </a:p>
                  </a:txBody>
                  <a:tcPr/>
                </a:tc>
                <a:tc>
                  <a:txBody>
                    <a:bodyPr/>
                    <a:lstStyle/>
                    <a:p>
                      <a:r>
                        <a:rPr lang="en-KE" sz="1400" b="1" dirty="0">
                          <a:latin typeface="Lucida Console" panose="020B0609040504020204" pitchFamily="49" charset="0"/>
                        </a:rPr>
                        <a:t>4</a:t>
                      </a:r>
                    </a:p>
                  </a:txBody>
                  <a:tcPr/>
                </a:tc>
                <a:extLst>
                  <a:ext uri="{0D108BD9-81ED-4DB2-BD59-A6C34878D82A}">
                    <a16:rowId xmlns:a16="http://schemas.microsoft.com/office/drawing/2014/main" val="2053462707"/>
                  </a:ext>
                </a:extLst>
              </a:tr>
              <a:tr h="378068">
                <a:tc>
                  <a:txBody>
                    <a:bodyPr/>
                    <a:lstStyle/>
                    <a:p>
                      <a:r>
                        <a:rPr lang="en-KE" sz="1400" b="1" dirty="0">
                          <a:latin typeface="Lucida Console" panose="020B0609040504020204" pitchFamily="49" charset="0"/>
                        </a:rPr>
                        <a:t>others</a:t>
                      </a: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US" sz="1400" b="1" dirty="0">
                          <a:latin typeface="Lucida Console" panose="020B0609040504020204" pitchFamily="49" charset="0"/>
                        </a:rPr>
                        <a:t>0</a:t>
                      </a:r>
                      <a:endParaRPr lang="en-KE" sz="1400" b="1" dirty="0">
                        <a:latin typeface="Lucida Console" panose="020B0609040504020204" pitchFamily="49" charset="0"/>
                      </a:endParaRPr>
                    </a:p>
                  </a:txBody>
                  <a:tcPr/>
                </a:tc>
                <a:tc>
                  <a:txBody>
                    <a:bodyPr/>
                    <a:lstStyle/>
                    <a:p>
                      <a:r>
                        <a:rPr lang="en-KE" sz="1400" b="1" dirty="0">
                          <a:latin typeface="Lucida Console" panose="020B0609040504020204" pitchFamily="49" charset="0"/>
                        </a:rPr>
                        <a:t>1 - 1</a:t>
                      </a:r>
                    </a:p>
                  </a:txBody>
                  <a:tcPr/>
                </a:tc>
                <a:tc>
                  <a:txBody>
                    <a:bodyPr/>
                    <a:lstStyle/>
                    <a:p>
                      <a:r>
                        <a:rPr lang="en-KE" sz="1400" b="1" dirty="0">
                          <a:latin typeface="Lucida Console" panose="020B0609040504020204" pitchFamily="49" charset="0"/>
                        </a:rPr>
                        <a:t>0</a:t>
                      </a:r>
                    </a:p>
                  </a:txBody>
                  <a:tcPr/>
                </a:tc>
                <a:extLst>
                  <a:ext uri="{0D108BD9-81ED-4DB2-BD59-A6C34878D82A}">
                    <a16:rowId xmlns:a16="http://schemas.microsoft.com/office/drawing/2014/main" val="1077268780"/>
                  </a:ext>
                </a:extLst>
              </a:tr>
            </a:tbl>
          </a:graphicData>
        </a:graphic>
      </p:graphicFrame>
    </p:spTree>
    <p:extLst>
      <p:ext uri="{BB962C8B-B14F-4D97-AF65-F5344CB8AC3E}">
        <p14:creationId xmlns:p14="http://schemas.microsoft.com/office/powerpoint/2010/main" val="1154699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File permissions – changing permissions using absolute mode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2585323"/>
          </a:xfrm>
          <a:prstGeom prst="rect">
            <a:avLst/>
          </a:prstGeom>
          <a:noFill/>
        </p:spPr>
        <p:txBody>
          <a:bodyPr wrap="square">
            <a:spAutoFit/>
          </a:bodyPr>
          <a:lstStyle/>
          <a:p>
            <a:r>
              <a:rPr lang="en-US" b="0" i="0" dirty="0">
                <a:solidFill>
                  <a:srgbClr val="0A0A23"/>
                </a:solidFill>
                <a:effectLst/>
                <a:latin typeface="Corbel" panose="020B0503020204020204" pitchFamily="34" charset="0"/>
              </a:rPr>
              <a:t>If the resulting mode of </a:t>
            </a:r>
            <a:r>
              <a:rPr lang="en-US" b="1" i="0" dirty="0" err="1">
                <a:solidFill>
                  <a:srgbClr val="0A0A23"/>
                </a:solidFill>
                <a:effectLst/>
                <a:latin typeface="Lucida Console" panose="020B0609040504020204" pitchFamily="49" charset="0"/>
              </a:rPr>
              <a:t>chmod</a:t>
            </a:r>
            <a:r>
              <a:rPr lang="en-US" b="1" i="0" dirty="0">
                <a:solidFill>
                  <a:srgbClr val="0A0A23"/>
                </a:solidFill>
                <a:effectLst/>
                <a:latin typeface="Lucida Console" panose="020B0609040504020204" pitchFamily="49" charset="0"/>
              </a:rPr>
              <a:t> 451 </a:t>
            </a:r>
            <a:r>
              <a:rPr lang="en-US" b="0" i="0" dirty="0">
                <a:solidFill>
                  <a:srgbClr val="0A0A23"/>
                </a:solidFill>
                <a:effectLst/>
                <a:latin typeface="Corbel" panose="020B0503020204020204" pitchFamily="34" charset="0"/>
              </a:rPr>
              <a:t>is equivalent to </a:t>
            </a:r>
            <a:r>
              <a:rPr lang="en-US" b="0" i="0" dirty="0">
                <a:solidFill>
                  <a:srgbClr val="0A0A23"/>
                </a:solidFill>
                <a:effectLst/>
                <a:latin typeface="Lucida Console" panose="020B0609040504020204" pitchFamily="49" charset="0"/>
              </a:rPr>
              <a:t>r--r-x—x?</a:t>
            </a:r>
          </a:p>
          <a:p>
            <a:endParaRPr lang="en-US" b="0" i="0" dirty="0">
              <a:solidFill>
                <a:srgbClr val="0A0A23"/>
              </a:solidFill>
              <a:effectLst/>
              <a:latin typeface="inherit"/>
            </a:endParaRPr>
          </a:p>
          <a:p>
            <a:r>
              <a:rPr lang="en-US" b="0" i="0" dirty="0">
                <a:solidFill>
                  <a:srgbClr val="0A0A23"/>
                </a:solidFill>
                <a:effectLst/>
                <a:latin typeface="inherit"/>
              </a:rPr>
              <a:t>Write the resulting file modes for the following</a:t>
            </a:r>
          </a:p>
          <a:p>
            <a:endParaRPr lang="en-US" dirty="0">
              <a:latin typeface="Corbel" panose="020B0503020204020204" pitchFamily="34" charset="0"/>
            </a:endParaRPr>
          </a:p>
          <a:p>
            <a:r>
              <a:rPr lang="en-US" b="1" dirty="0" err="1">
                <a:latin typeface="Lucida Console" panose="020B0609040504020204" pitchFamily="49" charset="0"/>
              </a:rPr>
              <a:t>chmod</a:t>
            </a:r>
            <a:r>
              <a:rPr lang="en-US" b="1" dirty="0">
                <a:latin typeface="Lucida Console" panose="020B0609040504020204" pitchFamily="49" charset="0"/>
              </a:rPr>
              <a:t> 777 filename</a:t>
            </a:r>
          </a:p>
          <a:p>
            <a:r>
              <a:rPr lang="en-US" b="1" dirty="0" err="1">
                <a:latin typeface="Lucida Console" panose="020B0609040504020204" pitchFamily="49" charset="0"/>
              </a:rPr>
              <a:t>chmod</a:t>
            </a:r>
            <a:r>
              <a:rPr lang="en-US" b="1" dirty="0">
                <a:latin typeface="Lucida Console" panose="020B0609040504020204" pitchFamily="49" charset="0"/>
              </a:rPr>
              <a:t> 754 filename</a:t>
            </a:r>
          </a:p>
          <a:p>
            <a:r>
              <a:rPr lang="en-US" b="1" dirty="0" err="1">
                <a:latin typeface="Lucida Console" panose="020B0609040504020204" pitchFamily="49" charset="0"/>
              </a:rPr>
              <a:t>chmod</a:t>
            </a:r>
            <a:r>
              <a:rPr lang="en-US" b="1" dirty="0">
                <a:latin typeface="Lucida Console" panose="020B0609040504020204" pitchFamily="49" charset="0"/>
              </a:rPr>
              <a:t> 700 filename</a:t>
            </a:r>
          </a:p>
          <a:p>
            <a:endParaRPr lang="en-US" b="1" dirty="0">
              <a:latin typeface="Lucida Console" panose="020B0609040504020204" pitchFamily="49" charset="0"/>
            </a:endParaRPr>
          </a:p>
          <a:p>
            <a:endParaRPr lang="en-US"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841787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Other useful commands and syntax of shell command</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2308324"/>
          </a:xfrm>
          <a:prstGeom prst="rect">
            <a:avLst/>
          </a:prstGeom>
          <a:noFill/>
        </p:spPr>
        <p:txBody>
          <a:bodyPr wrap="square">
            <a:spAutoFit/>
          </a:bodyPr>
          <a:lstStyle/>
          <a:p>
            <a:r>
              <a:rPr lang="en-US" b="1" dirty="0" err="1">
                <a:latin typeface="Lucida Console" panose="020B0609040504020204" pitchFamily="49" charset="0"/>
              </a:rPr>
              <a:t>wget</a:t>
            </a:r>
            <a:endParaRPr lang="en-US" b="1" dirty="0">
              <a:latin typeface="Lucida Console" panose="020B0609040504020204" pitchFamily="49" charset="0"/>
            </a:endParaRPr>
          </a:p>
          <a:p>
            <a:r>
              <a:rPr lang="en-US" b="1" dirty="0">
                <a:latin typeface="Lucida Console" panose="020B0609040504020204" pitchFamily="49" charset="0"/>
              </a:rPr>
              <a:t>history</a:t>
            </a:r>
          </a:p>
          <a:p>
            <a:r>
              <a:rPr lang="en-US" b="1" dirty="0" err="1">
                <a:latin typeface="Lucida Console" panose="020B0609040504020204" pitchFamily="49" charset="0"/>
              </a:rPr>
              <a:t>zcat</a:t>
            </a:r>
            <a:endParaRPr lang="en-US" b="1" dirty="0">
              <a:latin typeface="Lucida Console" panose="020B0609040504020204" pitchFamily="49" charset="0"/>
            </a:endParaRPr>
          </a:p>
          <a:p>
            <a:r>
              <a:rPr lang="en-US" b="1" dirty="0">
                <a:latin typeface="Lucida Console" panose="020B0609040504020204" pitchFamily="49" charset="0"/>
              </a:rPr>
              <a:t>find</a:t>
            </a:r>
          </a:p>
          <a:p>
            <a:r>
              <a:rPr lang="en-US" b="1" dirty="0" err="1">
                <a:latin typeface="Lucida Console" panose="020B0609040504020204" pitchFamily="49" charset="0"/>
              </a:rPr>
              <a:t>gzip</a:t>
            </a:r>
            <a:endParaRPr lang="en-US" b="1" dirty="0">
              <a:latin typeface="Lucida Console" panose="020B0609040504020204" pitchFamily="49" charset="0"/>
            </a:endParaRPr>
          </a:p>
          <a:p>
            <a:r>
              <a:rPr lang="en-US" b="1" dirty="0" err="1">
                <a:latin typeface="Lucida Console" panose="020B0609040504020204" pitchFamily="49" charset="0"/>
              </a:rPr>
              <a:t>df</a:t>
            </a:r>
            <a:endParaRPr lang="en-US" b="1" dirty="0">
              <a:latin typeface="Lucida Console" panose="020B0609040504020204" pitchFamily="49" charset="0"/>
            </a:endParaRPr>
          </a:p>
          <a:p>
            <a:r>
              <a:rPr lang="en-US" b="1" dirty="0">
                <a:latin typeface="Lucida Console" panose="020B0609040504020204" pitchFamily="49" charset="0"/>
              </a:rPr>
              <a:t>file</a:t>
            </a:r>
          </a:p>
          <a:p>
            <a:r>
              <a:rPr lang="en-US" b="1" dirty="0">
                <a:latin typeface="Lucida Console" panose="020B0609040504020204" pitchFamily="49" charset="0"/>
              </a:rPr>
              <a:t>diff</a:t>
            </a: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425447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Syntax of shell command</a:t>
            </a:r>
            <a:endParaRPr dirty="0">
              <a:latin typeface="Century Gothic" panose="020B0502020202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4" name="Graphic 3">
            <a:extLst>
              <a:ext uri="{FF2B5EF4-FFF2-40B4-BE49-F238E27FC236}">
                <a16:creationId xmlns:a16="http://schemas.microsoft.com/office/drawing/2014/main" id="{A06903C4-EB97-8F20-830F-2E53E2D985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704" y="1778876"/>
            <a:ext cx="5179598" cy="2767724"/>
          </a:xfrm>
          <a:prstGeom prst="rect">
            <a:avLst/>
          </a:prstGeom>
        </p:spPr>
      </p:pic>
    </p:spTree>
    <p:extLst>
      <p:ext uri="{BB962C8B-B14F-4D97-AF65-F5344CB8AC3E}">
        <p14:creationId xmlns:p14="http://schemas.microsoft.com/office/powerpoint/2010/main" val="3174541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71525" y="264174"/>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Setup</a:t>
            </a: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A925B3DA-B2E5-1BCA-5D94-06C267EEFF66}"/>
              </a:ext>
            </a:extLst>
          </p:cNvPr>
          <p:cNvSpPr txBox="1"/>
          <p:nvPr/>
        </p:nvSpPr>
        <p:spPr>
          <a:xfrm>
            <a:off x="608704" y="1424758"/>
            <a:ext cx="9800760" cy="646331"/>
          </a:xfrm>
          <a:prstGeom prst="rect">
            <a:avLst/>
          </a:prstGeom>
          <a:noFill/>
        </p:spPr>
        <p:txBody>
          <a:bodyPr wrap="square">
            <a:spAutoFit/>
          </a:bodyPr>
          <a:lstStyle/>
          <a:p>
            <a:pPr algn="l"/>
            <a:r>
              <a:rPr lang="en-US" b="0" i="0" dirty="0">
                <a:solidFill>
                  <a:srgbClr val="333333"/>
                </a:solidFill>
                <a:effectLst/>
                <a:latin typeface="Corbel" panose="020B0503020204020204" pitchFamily="34" charset="0"/>
              </a:rPr>
              <a:t>Download the data from </a:t>
            </a:r>
            <a:r>
              <a:rPr lang="en-US" b="0" i="0" dirty="0">
                <a:solidFill>
                  <a:srgbClr val="333333"/>
                </a:solidFill>
                <a:effectLst/>
                <a:latin typeface="Corbel" panose="020B0503020204020204" pitchFamily="34" charset="0"/>
                <a:hlinkClick r:id="rId3"/>
              </a:rPr>
              <a:t>https://swcarpentry.github.io/shell-novice/data/shell-lesson-data.zip</a:t>
            </a:r>
            <a:endParaRPr lang="en-US" b="0" i="0" dirty="0">
              <a:solidFill>
                <a:srgbClr val="333333"/>
              </a:solidFill>
              <a:effectLst/>
              <a:latin typeface="Corbel" panose="020B0503020204020204" pitchFamily="34" charset="0"/>
            </a:endParaRPr>
          </a:p>
          <a:p>
            <a:pPr algn="l"/>
            <a:endParaRPr lang="en-US" b="0" i="0" dirty="0">
              <a:solidFill>
                <a:srgbClr val="000000"/>
              </a:solidFill>
              <a:effectLst/>
              <a:latin typeface="Corbel" panose="020B0503020204020204" pitchFamily="34" charset="0"/>
            </a:endParaRPr>
          </a:p>
        </p:txBody>
      </p:sp>
      <p:sp>
        <p:nvSpPr>
          <p:cNvPr id="6" name="TextBox 5">
            <a:extLst>
              <a:ext uri="{FF2B5EF4-FFF2-40B4-BE49-F238E27FC236}">
                <a16:creationId xmlns:a16="http://schemas.microsoft.com/office/drawing/2014/main" id="{B886B16F-8DAE-8090-E1D8-C823ED88DAAC}"/>
              </a:ext>
            </a:extLst>
          </p:cNvPr>
          <p:cNvSpPr txBox="1"/>
          <p:nvPr/>
        </p:nvSpPr>
        <p:spPr>
          <a:xfrm>
            <a:off x="909447" y="6478910"/>
            <a:ext cx="9197067" cy="276999"/>
          </a:xfrm>
          <a:prstGeom prst="rect">
            <a:avLst/>
          </a:prstGeom>
          <a:noFill/>
        </p:spPr>
        <p:txBody>
          <a:bodyPr wrap="square">
            <a:spAutoFit/>
          </a:bodyPr>
          <a:lstStyle/>
          <a:p>
            <a:r>
              <a:rPr lang="en-US" sz="1200" dirty="0">
                <a:latin typeface="Corbel" panose="020B0503020204020204" pitchFamily="34" charset="0"/>
              </a:rPr>
              <a:t>https://</a:t>
            </a:r>
            <a:r>
              <a:rPr lang="en-US" sz="1200" dirty="0" err="1">
                <a:latin typeface="Corbel" panose="020B0503020204020204" pitchFamily="34" charset="0"/>
              </a:rPr>
              <a:t>swcarpentry.github.io</a:t>
            </a:r>
            <a:r>
              <a:rPr lang="en-US" sz="1200" dirty="0">
                <a:latin typeface="Corbel" panose="020B0503020204020204" pitchFamily="34" charset="0"/>
              </a:rPr>
              <a:t>/shell-novice/01-intro/</a:t>
            </a:r>
            <a:r>
              <a:rPr lang="en-US" sz="1200" dirty="0" err="1">
                <a:latin typeface="Corbel" panose="020B0503020204020204" pitchFamily="34" charset="0"/>
              </a:rPr>
              <a:t>index.html</a:t>
            </a:r>
            <a:endParaRPr lang="en-KE" sz="1200" dirty="0">
              <a:latin typeface="Corbel" panose="020B0503020204020204" pitchFamily="34" charset="0"/>
            </a:endParaRPr>
          </a:p>
        </p:txBody>
      </p:sp>
      <p:pic>
        <p:nvPicPr>
          <p:cNvPr id="7" name="Google Shape;297;p3">
            <a:extLst>
              <a:ext uri="{FF2B5EF4-FFF2-40B4-BE49-F238E27FC236}">
                <a16:creationId xmlns:a16="http://schemas.microsoft.com/office/drawing/2014/main" id="{313829C0-1B34-EDC8-C2D3-63C223B7C4B7}"/>
              </a:ext>
            </a:extLst>
          </p:cNvPr>
          <p:cNvPicPr preferRelativeResize="0"/>
          <p:nvPr/>
        </p:nvPicPr>
        <p:blipFill rotWithShape="1">
          <a:blip r:embed="rId4">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689626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Other useful commands and syntax of shell command</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3416320"/>
          </a:xfrm>
          <a:prstGeom prst="rect">
            <a:avLst/>
          </a:prstGeom>
          <a:noFill/>
        </p:spPr>
        <p:txBody>
          <a:bodyPr wrap="square">
            <a:spAutoFit/>
          </a:bodyPr>
          <a:lstStyle/>
          <a:p>
            <a:r>
              <a:rPr lang="en-US" b="1" dirty="0">
                <a:latin typeface="Lucida Console" panose="020B0609040504020204" pitchFamily="49" charset="0"/>
              </a:rPr>
              <a:t>cut 				</a:t>
            </a:r>
            <a:r>
              <a:rPr lang="en-US" dirty="0">
                <a:latin typeface="Corbel" panose="020B0503020204020204" pitchFamily="34" charset="0"/>
              </a:rPr>
              <a:t>cut out selected portions of each line of a file</a:t>
            </a:r>
          </a:p>
          <a:p>
            <a:endParaRPr lang="en-US" dirty="0">
              <a:latin typeface="Corbel" panose="020B0503020204020204" pitchFamily="34" charset="0"/>
            </a:endParaRPr>
          </a:p>
          <a:p>
            <a:endParaRPr lang="en-US" dirty="0">
              <a:latin typeface="Corbel" panose="020B0503020204020204" pitchFamily="34" charset="0"/>
            </a:endParaRPr>
          </a:p>
          <a:p>
            <a:r>
              <a:rPr lang="en-US" dirty="0">
                <a:latin typeface="Corbel" panose="020B0503020204020204" pitchFamily="34" charset="0"/>
              </a:rPr>
              <a:t>In the </a:t>
            </a:r>
            <a:r>
              <a:rPr lang="en-US" b="1" dirty="0">
                <a:latin typeface="Lucida Console" panose="020B0609040504020204" pitchFamily="49" charset="0"/>
              </a:rPr>
              <a:t>animal-counts</a:t>
            </a:r>
            <a:r>
              <a:rPr lang="en-US" dirty="0">
                <a:latin typeface="Corbel" panose="020B0503020204020204" pitchFamily="34" charset="0"/>
              </a:rPr>
              <a:t> sub-directory within </a:t>
            </a:r>
            <a:r>
              <a:rPr lang="en-US" b="1" dirty="0">
                <a:latin typeface="Lucida Console" panose="020B0609040504020204" pitchFamily="49" charset="0"/>
              </a:rPr>
              <a:t>exercise-data</a:t>
            </a:r>
            <a:r>
              <a:rPr lang="en-US" dirty="0">
                <a:latin typeface="Corbel" panose="020B0503020204020204" pitchFamily="34" charset="0"/>
              </a:rPr>
              <a:t> directory, run the command</a:t>
            </a:r>
          </a:p>
          <a:p>
            <a:endParaRPr lang="en-US" dirty="0">
              <a:latin typeface="Corbel" panose="020B0503020204020204" pitchFamily="34" charset="0"/>
            </a:endParaRPr>
          </a:p>
          <a:p>
            <a:r>
              <a:rPr lang="en-US" b="1" dirty="0">
                <a:effectLst/>
                <a:latin typeface="Lucida Console" panose="020B0609040504020204" pitchFamily="49" charset="0"/>
              </a:rPr>
              <a:t>cut</a:t>
            </a:r>
            <a:r>
              <a:rPr lang="en-US" b="1" dirty="0">
                <a:latin typeface="Lucida Console" panose="020B0609040504020204" pitchFamily="49" charset="0"/>
              </a:rPr>
              <a:t> </a:t>
            </a:r>
            <a:r>
              <a:rPr lang="en-US" b="1" dirty="0">
                <a:effectLst/>
                <a:latin typeface="Lucida Console" panose="020B0609040504020204" pitchFamily="49" charset="0"/>
              </a:rPr>
              <a:t>-d</a:t>
            </a:r>
            <a:r>
              <a:rPr lang="en-US" b="1" dirty="0">
                <a:latin typeface="Lucida Console" panose="020B0609040504020204" pitchFamily="49" charset="0"/>
              </a:rPr>
              <a:t> , </a:t>
            </a:r>
            <a:r>
              <a:rPr lang="en-US" b="1" dirty="0">
                <a:effectLst/>
                <a:latin typeface="Lucida Console" panose="020B0609040504020204" pitchFamily="49" charset="0"/>
              </a:rPr>
              <a:t>-f</a:t>
            </a:r>
            <a:r>
              <a:rPr lang="en-US" b="1" dirty="0">
                <a:latin typeface="Lucida Console" panose="020B0609040504020204" pitchFamily="49" charset="0"/>
              </a:rPr>
              <a:t> 2 </a:t>
            </a:r>
            <a:r>
              <a:rPr lang="en-US" b="1" dirty="0" err="1">
                <a:latin typeface="Lucida Console" panose="020B0609040504020204" pitchFamily="49" charset="0"/>
              </a:rPr>
              <a:t>animals.csv</a:t>
            </a:r>
            <a:endParaRPr lang="en-US" b="1" dirty="0">
              <a:latin typeface="Lucida Console" panose="020B0609040504020204" pitchFamily="49" charset="0"/>
            </a:endParaRPr>
          </a:p>
          <a:p>
            <a:endParaRPr lang="en-US" b="1" dirty="0">
              <a:latin typeface="Lucida Console" panose="020B0609040504020204" pitchFamily="49" charset="0"/>
            </a:endParaRPr>
          </a:p>
          <a:p>
            <a:r>
              <a:rPr lang="en-US" dirty="0">
                <a:latin typeface="Corbel" panose="020B0503020204020204" pitchFamily="34" charset="0"/>
              </a:rPr>
              <a:t>We can further obtain </a:t>
            </a:r>
            <a:r>
              <a:rPr lang="en-US" dirty="0" err="1">
                <a:latin typeface="Corbel" panose="020B0503020204020204" pitchFamily="34" charset="0"/>
              </a:rPr>
              <a:t>uniq</a:t>
            </a:r>
            <a:r>
              <a:rPr lang="en-US" dirty="0">
                <a:latin typeface="Corbel" panose="020B0503020204020204" pitchFamily="34" charset="0"/>
              </a:rPr>
              <a:t> animals by using the command</a:t>
            </a:r>
            <a:endParaRPr lang="en-KE"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r>
              <a:rPr lang="en-US" b="1" dirty="0">
                <a:effectLst/>
                <a:latin typeface="Lucida Console" panose="020B0609040504020204" pitchFamily="49" charset="0"/>
              </a:rPr>
              <a:t>cut</a:t>
            </a:r>
            <a:r>
              <a:rPr lang="en-US" b="1" dirty="0">
                <a:latin typeface="Lucida Console" panose="020B0609040504020204" pitchFamily="49" charset="0"/>
              </a:rPr>
              <a:t> </a:t>
            </a:r>
            <a:r>
              <a:rPr lang="en-US" b="1" dirty="0">
                <a:effectLst/>
                <a:latin typeface="Lucida Console" panose="020B0609040504020204" pitchFamily="49" charset="0"/>
              </a:rPr>
              <a:t>-d</a:t>
            </a:r>
            <a:r>
              <a:rPr lang="en-US" b="1" dirty="0">
                <a:latin typeface="Lucida Console" panose="020B0609040504020204" pitchFamily="49" charset="0"/>
              </a:rPr>
              <a:t> , </a:t>
            </a:r>
            <a:r>
              <a:rPr lang="en-US" b="1" dirty="0">
                <a:effectLst/>
                <a:latin typeface="Lucida Console" panose="020B0609040504020204" pitchFamily="49" charset="0"/>
              </a:rPr>
              <a:t>-f</a:t>
            </a:r>
            <a:r>
              <a:rPr lang="en-US" b="1" dirty="0">
                <a:latin typeface="Lucida Console" panose="020B0609040504020204" pitchFamily="49" charset="0"/>
              </a:rPr>
              <a:t> 2 </a:t>
            </a:r>
            <a:r>
              <a:rPr lang="en-US" b="1" dirty="0" err="1">
                <a:latin typeface="Lucida Console" panose="020B0609040504020204" pitchFamily="49" charset="0"/>
              </a:rPr>
              <a:t>animals.csv</a:t>
            </a:r>
            <a:r>
              <a:rPr lang="en-US" b="1" dirty="0">
                <a:latin typeface="Lucida Console" panose="020B0609040504020204" pitchFamily="49" charset="0"/>
              </a:rPr>
              <a:t> | sort | </a:t>
            </a:r>
            <a:r>
              <a:rPr lang="en-US" b="1" dirty="0" err="1">
                <a:latin typeface="Lucida Console" panose="020B0609040504020204" pitchFamily="49" charset="0"/>
              </a:rPr>
              <a:t>uniq</a:t>
            </a:r>
            <a:endParaRPr lang="en-US" b="1" dirty="0">
              <a:latin typeface="Lucida Console" panose="020B0609040504020204" pitchFamily="49" charset="0"/>
            </a:endParaRPr>
          </a:p>
          <a:p>
            <a:endParaRPr lang="en-US"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063905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3293209"/>
          </a:xfrm>
          <a:prstGeom prst="rect">
            <a:avLst/>
          </a:prstGeom>
          <a:noFill/>
        </p:spPr>
        <p:txBody>
          <a:bodyPr wrap="square">
            <a:spAutoFit/>
          </a:bodyPr>
          <a:lstStyle/>
          <a:p>
            <a:pPr algn="l"/>
            <a:r>
              <a:rPr lang="en-US" sz="1600" b="0" i="0" dirty="0">
                <a:solidFill>
                  <a:srgbClr val="333333"/>
                </a:solidFill>
                <a:effectLst/>
                <a:latin typeface="Corbel" panose="020B0503020204020204" pitchFamily="34" charset="0"/>
              </a:rPr>
              <a:t>Starting from </a:t>
            </a:r>
            <a:r>
              <a:rPr lang="en-US" sz="1600" b="1" i="0" dirty="0">
                <a:solidFill>
                  <a:srgbClr val="333333"/>
                </a:solidFill>
                <a:effectLst/>
                <a:latin typeface="Lucida Console" panose="020B0609040504020204" pitchFamily="49" charset="0"/>
              </a:rPr>
              <a:t>/Users/</a:t>
            </a:r>
            <a:r>
              <a:rPr lang="en-US" sz="1600" b="1" i="0" dirty="0" err="1">
                <a:solidFill>
                  <a:srgbClr val="333333"/>
                </a:solidFill>
                <a:effectLst/>
                <a:latin typeface="Lucida Console" panose="020B0609040504020204" pitchFamily="49" charset="0"/>
              </a:rPr>
              <a:t>amanda</a:t>
            </a:r>
            <a:r>
              <a:rPr lang="en-US" sz="1600" b="1" i="0" dirty="0">
                <a:solidFill>
                  <a:srgbClr val="333333"/>
                </a:solidFill>
                <a:effectLst/>
                <a:latin typeface="Lucida Console" panose="020B0609040504020204" pitchFamily="49" charset="0"/>
              </a:rPr>
              <a:t>/data</a:t>
            </a:r>
            <a:r>
              <a:rPr lang="en-US" sz="1600" b="0" i="0" dirty="0">
                <a:solidFill>
                  <a:srgbClr val="333333"/>
                </a:solidFill>
                <a:effectLst/>
                <a:latin typeface="Corbel" panose="020B0503020204020204" pitchFamily="34" charset="0"/>
              </a:rPr>
              <a:t>, which of the following commands could Amanda use to navigate to her home directory, which is </a:t>
            </a:r>
            <a:r>
              <a:rPr lang="en-US" sz="1600" b="1" i="0" dirty="0">
                <a:solidFill>
                  <a:srgbClr val="333333"/>
                </a:solidFill>
                <a:effectLst/>
                <a:latin typeface="Lucida Console" panose="020B0609040504020204" pitchFamily="49" charset="0"/>
              </a:rPr>
              <a:t>/Users/</a:t>
            </a:r>
            <a:r>
              <a:rPr lang="en-US" sz="1600" b="1" i="0" dirty="0" err="1">
                <a:solidFill>
                  <a:srgbClr val="333333"/>
                </a:solidFill>
                <a:effectLst/>
                <a:latin typeface="Lucida Console" panose="020B0609040504020204" pitchFamily="49" charset="0"/>
              </a:rPr>
              <a:t>amanda</a:t>
            </a:r>
            <a:r>
              <a:rPr lang="en-US" sz="1600" b="0" i="0" dirty="0">
                <a:solidFill>
                  <a:srgbClr val="333333"/>
                </a:solidFill>
                <a:effectLst/>
                <a:latin typeface="Corbel" panose="020B0503020204020204" pitchFamily="34" charset="0"/>
              </a:rPr>
              <a:t>?</a:t>
            </a:r>
          </a:p>
          <a:p>
            <a:endParaRPr lang="en-US" sz="1600" b="1" dirty="0">
              <a:latin typeface="Lucida Console" panose="020B0609040504020204" pitchFamily="49" charset="0"/>
            </a:endParaRPr>
          </a:p>
          <a:p>
            <a:pPr algn="l"/>
            <a:r>
              <a:rPr lang="en-US" sz="1600" b="1" i="0" dirty="0">
                <a:solidFill>
                  <a:srgbClr val="333333"/>
                </a:solidFill>
                <a:effectLst/>
                <a:latin typeface="Lucida Console" panose="020B0609040504020204" pitchFamily="49" charset="0"/>
              </a:rPr>
              <a:t>cd .</a:t>
            </a:r>
          </a:p>
          <a:p>
            <a:pPr algn="l"/>
            <a:r>
              <a:rPr lang="en-US" sz="1600" b="1" i="0" dirty="0">
                <a:solidFill>
                  <a:srgbClr val="333333"/>
                </a:solidFill>
                <a:effectLst/>
                <a:latin typeface="Lucida Console" panose="020B0609040504020204" pitchFamily="49" charset="0"/>
              </a:rPr>
              <a:t>cd /</a:t>
            </a:r>
          </a:p>
          <a:p>
            <a:pPr algn="l"/>
            <a:r>
              <a:rPr lang="en-US" sz="1600" b="1" i="0" dirty="0">
                <a:solidFill>
                  <a:srgbClr val="333333"/>
                </a:solidFill>
                <a:effectLst/>
                <a:latin typeface="Lucida Console" panose="020B0609040504020204" pitchFamily="49" charset="0"/>
              </a:rPr>
              <a:t>cd /home/</a:t>
            </a:r>
            <a:r>
              <a:rPr lang="en-US" sz="1600" b="1" i="0" dirty="0" err="1">
                <a:solidFill>
                  <a:srgbClr val="333333"/>
                </a:solidFill>
                <a:effectLst/>
                <a:latin typeface="Lucida Console" panose="020B0609040504020204" pitchFamily="49" charset="0"/>
              </a:rPr>
              <a:t>amanda</a:t>
            </a:r>
            <a:endParaRPr lang="en-US" sz="1600" b="1" i="0" dirty="0">
              <a:solidFill>
                <a:srgbClr val="333333"/>
              </a:solidFill>
              <a:effectLst/>
              <a:latin typeface="Lucida Console" panose="020B0609040504020204" pitchFamily="49" charset="0"/>
            </a:endParaRPr>
          </a:p>
          <a:p>
            <a:pPr algn="l"/>
            <a:r>
              <a:rPr lang="en-US" sz="1600" b="1" i="0" dirty="0">
                <a:solidFill>
                  <a:srgbClr val="333333"/>
                </a:solidFill>
                <a:effectLst/>
                <a:latin typeface="Lucida Console" panose="020B0609040504020204" pitchFamily="49" charset="0"/>
              </a:rPr>
              <a:t>cd ../..</a:t>
            </a:r>
          </a:p>
          <a:p>
            <a:pPr algn="l"/>
            <a:r>
              <a:rPr lang="en-US" sz="1600" b="1" i="0" dirty="0">
                <a:solidFill>
                  <a:srgbClr val="333333"/>
                </a:solidFill>
                <a:effectLst/>
                <a:latin typeface="Lucida Console" panose="020B0609040504020204" pitchFamily="49" charset="0"/>
              </a:rPr>
              <a:t>cd ~</a:t>
            </a:r>
          </a:p>
          <a:p>
            <a:pPr algn="l"/>
            <a:r>
              <a:rPr lang="en-US" sz="1600" b="1" i="0" dirty="0">
                <a:solidFill>
                  <a:srgbClr val="333333"/>
                </a:solidFill>
                <a:effectLst/>
                <a:latin typeface="Lucida Console" panose="020B0609040504020204" pitchFamily="49" charset="0"/>
              </a:rPr>
              <a:t>cd home</a:t>
            </a:r>
          </a:p>
          <a:p>
            <a:pPr algn="l"/>
            <a:r>
              <a:rPr lang="en-US" sz="1600" b="1" i="0" dirty="0">
                <a:solidFill>
                  <a:srgbClr val="333333"/>
                </a:solidFill>
                <a:effectLst/>
                <a:latin typeface="Lucida Console" panose="020B0609040504020204" pitchFamily="49" charset="0"/>
              </a:rPr>
              <a:t>cd ~/data/..</a:t>
            </a:r>
          </a:p>
          <a:p>
            <a:pPr algn="l"/>
            <a:r>
              <a:rPr lang="en-US" sz="1600" b="1" i="0" dirty="0">
                <a:solidFill>
                  <a:srgbClr val="333333"/>
                </a:solidFill>
                <a:effectLst/>
                <a:latin typeface="Lucida Console" panose="020B0609040504020204" pitchFamily="49" charset="0"/>
              </a:rPr>
              <a:t>cd</a:t>
            </a:r>
          </a:p>
          <a:p>
            <a:pPr algn="l"/>
            <a:r>
              <a:rPr lang="en-US" sz="1600" b="1" i="0" dirty="0">
                <a:solidFill>
                  <a:srgbClr val="333333"/>
                </a:solidFill>
                <a:effectLst/>
                <a:latin typeface="Lucida Console" panose="020B0609040504020204" pitchFamily="49" charset="0"/>
              </a:rPr>
              <a:t>cd ..</a:t>
            </a:r>
          </a:p>
          <a:p>
            <a:endParaRPr lang="en-US" sz="1600"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15465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71525" y="264174"/>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UNIX Anatomy</a:t>
            </a:r>
            <a:endParaRPr dirty="0">
              <a:latin typeface="Century Gothic" panose="020B0502020202020204" pitchFamily="34" charset="0"/>
            </a:endParaRPr>
          </a:p>
        </p:txBody>
      </p:sp>
      <p:pic>
        <p:nvPicPr>
          <p:cNvPr id="3" name="Picture 2" descr="A picture containing text&#10;&#10;Description automatically generated">
            <a:extLst>
              <a:ext uri="{FF2B5EF4-FFF2-40B4-BE49-F238E27FC236}">
                <a16:creationId xmlns:a16="http://schemas.microsoft.com/office/drawing/2014/main" id="{AC72A2EC-81FC-8270-845B-CE5FBD29126E}"/>
              </a:ext>
            </a:extLst>
          </p:cNvPr>
          <p:cNvPicPr>
            <a:picLocks noChangeAspect="1"/>
          </p:cNvPicPr>
          <p:nvPr/>
        </p:nvPicPr>
        <p:blipFill>
          <a:blip r:embed="rId3"/>
          <a:stretch>
            <a:fillRect/>
          </a:stretch>
        </p:blipFill>
        <p:spPr>
          <a:xfrm>
            <a:off x="671525" y="1152223"/>
            <a:ext cx="4762557" cy="5326687"/>
          </a:xfrm>
          <a:prstGeom prst="rect">
            <a:avLst/>
          </a:prstGeom>
        </p:spPr>
      </p:pic>
      <p:sp>
        <p:nvSpPr>
          <p:cNvPr id="4" name="TextBox 3">
            <a:extLst>
              <a:ext uri="{FF2B5EF4-FFF2-40B4-BE49-F238E27FC236}">
                <a16:creationId xmlns:a16="http://schemas.microsoft.com/office/drawing/2014/main" id="{A925B3DA-B2E5-1BCA-5D94-06C267EEFF66}"/>
              </a:ext>
            </a:extLst>
          </p:cNvPr>
          <p:cNvSpPr txBox="1"/>
          <p:nvPr/>
        </p:nvSpPr>
        <p:spPr>
          <a:xfrm>
            <a:off x="5745164" y="1152223"/>
            <a:ext cx="6110968" cy="4832092"/>
          </a:xfrm>
          <a:prstGeom prst="rect">
            <a:avLst/>
          </a:prstGeom>
          <a:noFill/>
        </p:spPr>
        <p:txBody>
          <a:bodyPr wrap="square">
            <a:spAutoFit/>
          </a:bodyPr>
          <a:lstStyle/>
          <a:p>
            <a:pPr algn="l"/>
            <a:r>
              <a:rPr lang="en-US" sz="1600" u="sng" dirty="0">
                <a:latin typeface="Corbel" panose="020B0503020204020204" pitchFamily="34" charset="0"/>
              </a:rPr>
              <a:t>Process</a:t>
            </a:r>
            <a:endParaRPr lang="en-US" sz="1600" b="0" i="0" u="sng" dirty="0">
              <a:effectLst/>
              <a:latin typeface="Corbel" panose="020B0503020204020204" pitchFamily="34" charset="0"/>
            </a:endParaRPr>
          </a:p>
          <a:p>
            <a:pPr algn="l"/>
            <a:endParaRPr lang="en-US" sz="1600" b="0" i="0" u="sng" dirty="0">
              <a:effectLst/>
              <a:latin typeface="Corbel" panose="020B0503020204020204" pitchFamily="34" charset="0"/>
            </a:endParaRPr>
          </a:p>
          <a:p>
            <a:pPr algn="l"/>
            <a:r>
              <a:rPr lang="en-US" sz="1600" b="0" i="0" dirty="0">
                <a:effectLst/>
                <a:latin typeface="-apple-system"/>
              </a:rPr>
              <a:t>In UNIX, a running program is called a </a:t>
            </a:r>
            <a:r>
              <a:rPr lang="en-US" sz="1600" b="1" i="0" dirty="0">
                <a:effectLst/>
                <a:latin typeface="-apple-system"/>
              </a:rPr>
              <a:t>process</a:t>
            </a:r>
            <a:r>
              <a:rPr lang="en-US" sz="1600" b="0" i="0" dirty="0">
                <a:effectLst/>
                <a:latin typeface="-apple-system"/>
              </a:rPr>
              <a:t>. A program that a process can be created from is called and </a:t>
            </a:r>
            <a:r>
              <a:rPr lang="en-US" sz="1600" b="1" i="0" dirty="0">
                <a:effectLst/>
                <a:latin typeface="-apple-system"/>
              </a:rPr>
              <a:t>executable</a:t>
            </a:r>
            <a:r>
              <a:rPr lang="en-US" sz="1600" b="0" i="0" dirty="0">
                <a:effectLst/>
                <a:latin typeface="-apple-system"/>
              </a:rPr>
              <a:t>.</a:t>
            </a:r>
          </a:p>
          <a:p>
            <a:pPr algn="l"/>
            <a:endParaRPr lang="en-US" sz="1600" dirty="0">
              <a:latin typeface="-apple-system"/>
            </a:endParaRPr>
          </a:p>
          <a:p>
            <a:pPr algn="l"/>
            <a:r>
              <a:rPr lang="en-US" sz="1600" u="sng" dirty="0">
                <a:latin typeface="Corbel" panose="020B0503020204020204" pitchFamily="34" charset="0"/>
              </a:rPr>
              <a:t>The Shell</a:t>
            </a:r>
          </a:p>
          <a:p>
            <a:pPr algn="l"/>
            <a:endParaRPr lang="en-US" sz="1600" u="sng" dirty="0">
              <a:latin typeface="Corbel" panose="020B0503020204020204" pitchFamily="34" charset="0"/>
            </a:endParaRPr>
          </a:p>
          <a:p>
            <a:pPr algn="l"/>
            <a:r>
              <a:rPr lang="en-US" sz="1600" b="0" i="0" dirty="0">
                <a:effectLst/>
                <a:latin typeface="Corbel" panose="020B0503020204020204" pitchFamily="34" charset="0"/>
              </a:rPr>
              <a:t>UNIX system user accesses the services of the kernel through an interface called a </a:t>
            </a:r>
            <a:r>
              <a:rPr lang="en-US" sz="1600" b="1" i="0" dirty="0">
                <a:effectLst/>
                <a:latin typeface="Corbel" panose="020B0503020204020204" pitchFamily="34" charset="0"/>
              </a:rPr>
              <a:t>shell</a:t>
            </a:r>
            <a:r>
              <a:rPr lang="en-US" sz="1600" b="0" i="0" dirty="0">
                <a:effectLst/>
                <a:latin typeface="Corbel" panose="020B0503020204020204" pitchFamily="34" charset="0"/>
              </a:rPr>
              <a:t>. </a:t>
            </a:r>
          </a:p>
          <a:p>
            <a:pPr algn="l"/>
            <a:endParaRPr lang="en-US" sz="1600" dirty="0">
              <a:latin typeface="Corbel" panose="020B0503020204020204" pitchFamily="34" charset="0"/>
            </a:endParaRPr>
          </a:p>
          <a:p>
            <a:pPr algn="l"/>
            <a:r>
              <a:rPr lang="en-US" sz="1600" b="0" i="0" dirty="0">
                <a:effectLst/>
                <a:latin typeface="Corbel" panose="020B0503020204020204" pitchFamily="34" charset="0"/>
              </a:rPr>
              <a:t>The shell is a </a:t>
            </a:r>
            <a:r>
              <a:rPr lang="en-US" sz="1600" b="1" i="0" dirty="0">
                <a:effectLst/>
                <a:latin typeface="Corbel" panose="020B0503020204020204" pitchFamily="34" charset="0"/>
              </a:rPr>
              <a:t>command interpreter </a:t>
            </a:r>
            <a:r>
              <a:rPr lang="en-US" sz="1600" b="0" i="0" dirty="0">
                <a:effectLst/>
                <a:latin typeface="Corbel" panose="020B0503020204020204" pitchFamily="34" charset="0"/>
              </a:rPr>
              <a:t>that allows the user to initiate processes to perform a nearly infinite variety of tasks.</a:t>
            </a:r>
          </a:p>
          <a:p>
            <a:pPr algn="l"/>
            <a:endParaRPr lang="en-US" sz="1600" dirty="0">
              <a:latin typeface="Corbel" panose="020B0503020204020204" pitchFamily="34" charset="0"/>
            </a:endParaRPr>
          </a:p>
          <a:p>
            <a:pPr algn="l"/>
            <a:endParaRPr lang="en-US" sz="1600" dirty="0">
              <a:latin typeface="Corbel" panose="020B0503020204020204" pitchFamily="34" charset="0"/>
            </a:endParaRPr>
          </a:p>
          <a:p>
            <a:pPr algn="l"/>
            <a:r>
              <a:rPr lang="en-US" u="sng" dirty="0">
                <a:latin typeface="Corbel" panose="020B0503020204020204" pitchFamily="34" charset="0"/>
              </a:rPr>
              <a:t>Utilities</a:t>
            </a:r>
          </a:p>
          <a:p>
            <a:pPr algn="l"/>
            <a:endParaRPr lang="en-US" u="sng" dirty="0">
              <a:latin typeface="Corbel" panose="020B0503020204020204" pitchFamily="34" charset="0"/>
            </a:endParaRPr>
          </a:p>
          <a:p>
            <a:pPr algn="l"/>
            <a:r>
              <a:rPr lang="en-US" sz="1600" b="0" dirty="0">
                <a:effectLst/>
                <a:latin typeface="Corbel" panose="020B0503020204020204" pitchFamily="34" charset="0"/>
              </a:rPr>
              <a:t>Utilities</a:t>
            </a:r>
            <a:r>
              <a:rPr lang="en-US" sz="1600" b="0" i="0" dirty="0">
                <a:effectLst/>
                <a:latin typeface="Corbel" panose="020B0503020204020204" pitchFamily="34" charset="0"/>
              </a:rPr>
              <a:t> are programs that perform system functions. Utility can also refer to a command that is used to do work of some sort, such as </a:t>
            </a:r>
            <a:r>
              <a:rPr lang="en-US" sz="1600" b="0" i="1" dirty="0">
                <a:effectLst/>
                <a:latin typeface="Corbel" panose="020B0503020204020204" pitchFamily="34" charset="0"/>
              </a:rPr>
              <a:t>mv</a:t>
            </a:r>
            <a:r>
              <a:rPr lang="en-US" sz="1600" b="0" i="0" dirty="0">
                <a:effectLst/>
                <a:latin typeface="Corbel" panose="020B0503020204020204" pitchFamily="34" charset="0"/>
              </a:rPr>
              <a:t> to move files or directories.</a:t>
            </a:r>
            <a:endParaRPr lang="en-US" sz="1600" dirty="0">
              <a:latin typeface="Corbel" panose="020B0503020204020204" pitchFamily="34" charset="0"/>
            </a:endParaRPr>
          </a:p>
        </p:txBody>
      </p:sp>
      <p:sp>
        <p:nvSpPr>
          <p:cNvPr id="2" name="TextBox 1">
            <a:extLst>
              <a:ext uri="{FF2B5EF4-FFF2-40B4-BE49-F238E27FC236}">
                <a16:creationId xmlns:a16="http://schemas.microsoft.com/office/drawing/2014/main" id="{42546900-8733-6379-257A-EC696A694BAA}"/>
              </a:ext>
            </a:extLst>
          </p:cNvPr>
          <p:cNvSpPr txBox="1"/>
          <p:nvPr/>
        </p:nvSpPr>
        <p:spPr>
          <a:xfrm>
            <a:off x="909447" y="6478910"/>
            <a:ext cx="9197067" cy="276999"/>
          </a:xfrm>
          <a:prstGeom prst="rect">
            <a:avLst/>
          </a:prstGeom>
          <a:noFill/>
        </p:spPr>
        <p:txBody>
          <a:bodyPr wrap="square">
            <a:spAutoFit/>
          </a:bodyPr>
          <a:lstStyle/>
          <a:p>
            <a:r>
              <a:rPr lang="en-KE" sz="1200" dirty="0">
                <a:latin typeface="Corbel" panose="020B0503020204020204" pitchFamily="34" charset="0"/>
              </a:rPr>
              <a:t>Source: </a:t>
            </a:r>
            <a:r>
              <a:rPr lang="en-US" sz="1200" dirty="0">
                <a:latin typeface="Corbel" panose="020B0503020204020204" pitchFamily="34" charset="0"/>
              </a:rPr>
              <a:t>http://</a:t>
            </a:r>
            <a:r>
              <a:rPr lang="en-US" sz="1200" dirty="0" err="1">
                <a:latin typeface="Corbel" panose="020B0503020204020204" pitchFamily="34" charset="0"/>
              </a:rPr>
              <a:t>ibgwww.colorado.edu</a:t>
            </a:r>
            <a:r>
              <a:rPr lang="en-US" sz="1200" dirty="0">
                <a:latin typeface="Corbel" panose="020B0503020204020204" pitchFamily="34" charset="0"/>
              </a:rPr>
              <a:t>/~</a:t>
            </a:r>
            <a:r>
              <a:rPr lang="en-US" sz="1200" dirty="0" err="1">
                <a:latin typeface="Corbel" panose="020B0503020204020204" pitchFamily="34" charset="0"/>
              </a:rPr>
              <a:t>lessem</a:t>
            </a:r>
            <a:r>
              <a:rPr lang="en-US" sz="1200" dirty="0">
                <a:latin typeface="Corbel" panose="020B0503020204020204" pitchFamily="34" charset="0"/>
              </a:rPr>
              <a:t>/psyc5112/</a:t>
            </a:r>
            <a:r>
              <a:rPr lang="en-US" sz="1200" dirty="0" err="1">
                <a:latin typeface="Corbel" panose="020B0503020204020204" pitchFamily="34" charset="0"/>
              </a:rPr>
              <a:t>usail</a:t>
            </a:r>
            <a:r>
              <a:rPr lang="en-US" sz="1200" dirty="0">
                <a:latin typeface="Corbel" panose="020B0503020204020204" pitchFamily="34" charset="0"/>
              </a:rPr>
              <a:t>/concepts/anatomy-of-</a:t>
            </a:r>
            <a:r>
              <a:rPr lang="en-US" sz="1200" dirty="0" err="1">
                <a:latin typeface="Corbel" panose="020B0503020204020204" pitchFamily="34" charset="0"/>
              </a:rPr>
              <a:t>unix</a:t>
            </a:r>
            <a:r>
              <a:rPr lang="en-US" sz="1200" dirty="0">
                <a:latin typeface="Corbel" panose="020B0503020204020204" pitchFamily="34" charset="0"/>
              </a:rPr>
              <a:t>/</a:t>
            </a:r>
            <a:r>
              <a:rPr lang="en-US" sz="1200" dirty="0" err="1">
                <a:latin typeface="Corbel" panose="020B0503020204020204" pitchFamily="34" charset="0"/>
              </a:rPr>
              <a:t>anatomy.html</a:t>
            </a:r>
            <a:endParaRPr lang="en-KE" sz="1200" dirty="0">
              <a:latin typeface="Corbel" panose="020B0503020204020204" pitchFamily="34" charset="0"/>
            </a:endParaRPr>
          </a:p>
        </p:txBody>
      </p:sp>
      <p:pic>
        <p:nvPicPr>
          <p:cNvPr id="5" name="Google Shape;297;p3">
            <a:extLst>
              <a:ext uri="{FF2B5EF4-FFF2-40B4-BE49-F238E27FC236}">
                <a16:creationId xmlns:a16="http://schemas.microsoft.com/office/drawing/2014/main" id="{01A94156-7A8E-6383-6EAC-9C60B04BAAA1}"/>
              </a:ext>
            </a:extLst>
          </p:cNvPr>
          <p:cNvPicPr preferRelativeResize="0"/>
          <p:nvPr/>
        </p:nvPicPr>
        <p:blipFill rotWithShape="1">
          <a:blip r:embed="rId4">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4097625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2554545"/>
          </a:xfrm>
          <a:prstGeom prst="rect">
            <a:avLst/>
          </a:prstGeom>
          <a:noFill/>
        </p:spPr>
        <p:txBody>
          <a:bodyPr wrap="square">
            <a:spAutoFit/>
          </a:bodyPr>
          <a:lstStyle/>
          <a:p>
            <a:pPr algn="l"/>
            <a:r>
              <a:rPr lang="en-US" sz="1600" b="0" i="0" dirty="0">
                <a:solidFill>
                  <a:srgbClr val="333333"/>
                </a:solidFill>
                <a:effectLst/>
                <a:latin typeface="Corbel" panose="020B0503020204020204" pitchFamily="34" charset="0"/>
              </a:rPr>
              <a:t>Using the filesystem diagram below, if </a:t>
            </a:r>
            <a:r>
              <a:rPr lang="en-US" sz="1600" b="1" dirty="0" err="1">
                <a:latin typeface="Lucida Console" panose="020B0609040504020204" pitchFamily="49" charset="0"/>
              </a:rPr>
              <a:t>pwd</a:t>
            </a:r>
            <a:r>
              <a:rPr lang="en-US" sz="1600" b="0" i="0" dirty="0">
                <a:solidFill>
                  <a:srgbClr val="333333"/>
                </a:solidFill>
                <a:effectLst/>
                <a:latin typeface="Corbel" panose="020B0503020204020204" pitchFamily="34" charset="0"/>
              </a:rPr>
              <a:t> displays </a:t>
            </a:r>
            <a:r>
              <a:rPr lang="en-US" sz="1600" b="1" dirty="0">
                <a:latin typeface="Lucida Console" panose="020B0609040504020204" pitchFamily="49" charset="0"/>
              </a:rPr>
              <a:t>/Users/thing</a:t>
            </a:r>
            <a:r>
              <a:rPr lang="en-US" sz="1600" b="0" i="0" dirty="0">
                <a:solidFill>
                  <a:srgbClr val="333333"/>
                </a:solidFill>
                <a:effectLst/>
                <a:latin typeface="Corbel" panose="020B0503020204020204" pitchFamily="34" charset="0"/>
              </a:rPr>
              <a:t>, what will </a:t>
            </a:r>
            <a:r>
              <a:rPr lang="en-US" sz="1600" b="1" dirty="0">
                <a:latin typeface="Lucida Console" panose="020B0609040504020204" pitchFamily="49" charset="0"/>
              </a:rPr>
              <a:t>ls -F ../backup</a:t>
            </a:r>
            <a:r>
              <a:rPr lang="en-US" sz="1600" b="1" i="0" dirty="0">
                <a:solidFill>
                  <a:srgbClr val="333333"/>
                </a:solidFill>
                <a:effectLst/>
                <a:latin typeface="Lucida Console" panose="020B0609040504020204" pitchFamily="49" charset="0"/>
              </a:rPr>
              <a:t> </a:t>
            </a:r>
            <a:r>
              <a:rPr lang="en-US" sz="1600" b="0" i="0" dirty="0">
                <a:solidFill>
                  <a:srgbClr val="333333"/>
                </a:solidFill>
                <a:effectLst/>
                <a:latin typeface="Corbel" panose="020B0503020204020204" pitchFamily="34" charset="0"/>
              </a:rPr>
              <a:t>display?</a:t>
            </a:r>
          </a:p>
          <a:p>
            <a:pPr algn="l"/>
            <a:endParaRPr lang="en-US" sz="1600" b="1" dirty="0">
              <a:latin typeface="Lucida Console" panose="020B0609040504020204" pitchFamily="49" charset="0"/>
            </a:endParaRPr>
          </a:p>
          <a:p>
            <a:pPr algn="l"/>
            <a:r>
              <a:rPr lang="en-US" sz="1600" b="1" i="0" dirty="0">
                <a:solidFill>
                  <a:srgbClr val="333333"/>
                </a:solidFill>
                <a:effectLst/>
                <a:latin typeface="Lucida Console" panose="020B0609040504020204" pitchFamily="49" charset="0"/>
              </a:rPr>
              <a:t>../backup: No such file or directory</a:t>
            </a:r>
          </a:p>
          <a:p>
            <a:pPr algn="l"/>
            <a:r>
              <a:rPr lang="en-US" sz="1600" b="1" i="0" dirty="0">
                <a:solidFill>
                  <a:srgbClr val="333333"/>
                </a:solidFill>
                <a:effectLst/>
                <a:latin typeface="Lucida Console" panose="020B0609040504020204" pitchFamily="49" charset="0"/>
              </a:rPr>
              <a:t>2012-12-01 2013-01-08 2013-01-27</a:t>
            </a:r>
          </a:p>
          <a:p>
            <a:pPr algn="l"/>
            <a:r>
              <a:rPr lang="en-US" sz="1600" b="1" i="0" dirty="0">
                <a:solidFill>
                  <a:srgbClr val="333333"/>
                </a:solidFill>
                <a:effectLst/>
                <a:latin typeface="Lucida Console" panose="020B0609040504020204" pitchFamily="49" charset="0"/>
              </a:rPr>
              <a:t>2012-12-01/ 2013-01-08/ 2013-01-27/</a:t>
            </a:r>
          </a:p>
          <a:p>
            <a:pPr algn="l"/>
            <a:r>
              <a:rPr lang="en-US" sz="1600" b="1" i="0" dirty="0">
                <a:solidFill>
                  <a:srgbClr val="333333"/>
                </a:solidFill>
                <a:effectLst/>
                <a:latin typeface="Lucida Console" panose="020B0609040504020204" pitchFamily="49" charset="0"/>
              </a:rPr>
              <a:t>original/ </a:t>
            </a:r>
            <a:r>
              <a:rPr lang="en-US" sz="1600" b="1" i="0" dirty="0" err="1">
                <a:solidFill>
                  <a:srgbClr val="333333"/>
                </a:solidFill>
                <a:effectLst/>
                <a:latin typeface="Lucida Console" panose="020B0609040504020204" pitchFamily="49" charset="0"/>
              </a:rPr>
              <a:t>pnas_final</a:t>
            </a:r>
            <a:r>
              <a:rPr lang="en-US" sz="1600" b="1" i="0" dirty="0">
                <a:solidFill>
                  <a:srgbClr val="333333"/>
                </a:solidFill>
                <a:effectLst/>
                <a:latin typeface="Lucida Console" panose="020B0609040504020204" pitchFamily="49" charset="0"/>
              </a:rPr>
              <a:t>/ </a:t>
            </a:r>
            <a:r>
              <a:rPr lang="en-US" sz="1600" b="1" i="0" dirty="0" err="1">
                <a:solidFill>
                  <a:srgbClr val="333333"/>
                </a:solidFill>
                <a:effectLst/>
                <a:latin typeface="Lucida Console" panose="020B0609040504020204" pitchFamily="49" charset="0"/>
              </a:rPr>
              <a:t>pnas_sub</a:t>
            </a:r>
            <a:r>
              <a:rPr lang="en-US" sz="1600" b="1" i="0" dirty="0">
                <a:solidFill>
                  <a:srgbClr val="333333"/>
                </a:solidFill>
                <a:effectLst/>
                <a:latin typeface="Lucida Console" panose="020B0609040504020204" pitchFamily="49" charset="0"/>
              </a:rPr>
              <a:t>/</a:t>
            </a:r>
          </a:p>
          <a:p>
            <a:pPr algn="l"/>
            <a:endParaRPr lang="en-US" sz="1600" b="1" dirty="0">
              <a:solidFill>
                <a:srgbClr val="333333"/>
              </a:solidFill>
              <a:latin typeface="Lucida Console" panose="020B0609040504020204" pitchFamily="49" charset="0"/>
            </a:endParaRPr>
          </a:p>
          <a:p>
            <a:pPr algn="l"/>
            <a:endParaRPr lang="en-US" sz="1600" b="1" i="0" dirty="0">
              <a:solidFill>
                <a:srgbClr val="333333"/>
              </a:solidFill>
              <a:effectLst/>
              <a:latin typeface="Lucida Console" panose="020B0609040504020204" pitchFamily="49" charset="0"/>
            </a:endParaRPr>
          </a:p>
          <a:p>
            <a:pPr algn="l"/>
            <a:endParaRPr lang="en-US" sz="1600" b="1" i="0" dirty="0">
              <a:solidFill>
                <a:srgbClr val="333333"/>
              </a:solidFill>
              <a:effectLst/>
              <a:latin typeface="Lucida Console" panose="020B0609040504020204" pitchFamily="49" charset="0"/>
            </a:endParaRPr>
          </a:p>
          <a:p>
            <a:endParaRPr lang="en-US" sz="1600"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4" name="Graphic 3">
            <a:extLst>
              <a:ext uri="{FF2B5EF4-FFF2-40B4-BE49-F238E27FC236}">
                <a16:creationId xmlns:a16="http://schemas.microsoft.com/office/drawing/2014/main" id="{66E8BA7C-90E2-95A1-740C-AAF072C3EB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8292" y="3094420"/>
            <a:ext cx="4978400" cy="3149600"/>
          </a:xfrm>
          <a:prstGeom prst="rect">
            <a:avLst/>
          </a:prstGeom>
        </p:spPr>
      </p:pic>
    </p:spTree>
    <p:extLst>
      <p:ext uri="{BB962C8B-B14F-4D97-AF65-F5344CB8AC3E}">
        <p14:creationId xmlns:p14="http://schemas.microsoft.com/office/powerpoint/2010/main" val="133749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1815882"/>
          </a:xfrm>
          <a:prstGeom prst="rect">
            <a:avLst/>
          </a:prstGeom>
          <a:noFill/>
        </p:spPr>
        <p:txBody>
          <a:bodyPr wrap="square">
            <a:spAutoFit/>
          </a:bodyPr>
          <a:lstStyle/>
          <a:p>
            <a:pPr algn="l"/>
            <a:r>
              <a:rPr lang="en-US" sz="1600" b="0" i="0" dirty="0">
                <a:solidFill>
                  <a:srgbClr val="333333"/>
                </a:solidFill>
                <a:effectLst/>
                <a:latin typeface="Corbel" panose="020B0503020204020204" pitchFamily="34" charset="0"/>
              </a:rPr>
              <a:t>Using the filesystem diagram below, if </a:t>
            </a:r>
            <a:r>
              <a:rPr lang="en-US" sz="1600" b="1" i="0" dirty="0" err="1">
                <a:solidFill>
                  <a:srgbClr val="333333"/>
                </a:solidFill>
                <a:effectLst/>
                <a:latin typeface="Lucida Console" panose="020B0609040504020204" pitchFamily="49" charset="0"/>
              </a:rPr>
              <a:t>pwd</a:t>
            </a:r>
            <a:r>
              <a:rPr lang="en-US" sz="1600" b="0" i="0" dirty="0">
                <a:solidFill>
                  <a:srgbClr val="333333"/>
                </a:solidFill>
                <a:effectLst/>
                <a:latin typeface="Corbel" panose="020B0503020204020204" pitchFamily="34" charset="0"/>
              </a:rPr>
              <a:t> displays</a:t>
            </a:r>
            <a:r>
              <a:rPr lang="en-US" sz="1600" b="1" i="0" dirty="0">
                <a:solidFill>
                  <a:srgbClr val="333333"/>
                </a:solidFill>
                <a:effectLst/>
                <a:latin typeface="Lucida Console" panose="020B0609040504020204" pitchFamily="49" charset="0"/>
              </a:rPr>
              <a:t> /Users/backup</a:t>
            </a:r>
            <a:r>
              <a:rPr lang="en-US" sz="1600" b="0" i="0" dirty="0">
                <a:solidFill>
                  <a:srgbClr val="333333"/>
                </a:solidFill>
                <a:effectLst/>
                <a:latin typeface="Corbel" panose="020B0503020204020204" pitchFamily="34" charset="0"/>
              </a:rPr>
              <a:t>, and </a:t>
            </a:r>
            <a:r>
              <a:rPr lang="en-US" sz="1600" b="1" i="0" dirty="0">
                <a:solidFill>
                  <a:srgbClr val="333333"/>
                </a:solidFill>
                <a:effectLst/>
                <a:latin typeface="Lucida Console" panose="020B0609040504020204" pitchFamily="49" charset="0"/>
              </a:rPr>
              <a:t>-r </a:t>
            </a:r>
            <a:r>
              <a:rPr lang="en-US" sz="1600" b="0" i="0" dirty="0">
                <a:solidFill>
                  <a:srgbClr val="333333"/>
                </a:solidFill>
                <a:effectLst/>
                <a:latin typeface="Corbel" panose="020B0503020204020204" pitchFamily="34" charset="0"/>
              </a:rPr>
              <a:t>tells ls to display things in reverse order, what command(s) will result in the following output:</a:t>
            </a:r>
          </a:p>
          <a:p>
            <a:pPr algn="l"/>
            <a:endParaRPr lang="en-US" sz="1600" dirty="0">
              <a:solidFill>
                <a:srgbClr val="303030"/>
              </a:solidFill>
              <a:latin typeface="Helvetica Neue" panose="02000503000000020004" pitchFamily="2" charset="0"/>
            </a:endParaRPr>
          </a:p>
          <a:p>
            <a:pPr algn="l"/>
            <a:r>
              <a:rPr lang="en-US" sz="1600" b="1" dirty="0" err="1">
                <a:latin typeface="Lucida Console" panose="020B0609040504020204" pitchFamily="49" charset="0"/>
              </a:rPr>
              <a:t>pnas_sub</a:t>
            </a:r>
            <a:r>
              <a:rPr lang="en-US" sz="1600" b="1" dirty="0">
                <a:latin typeface="Lucida Console" panose="020B0609040504020204" pitchFamily="49" charset="0"/>
              </a:rPr>
              <a:t>/ </a:t>
            </a:r>
            <a:r>
              <a:rPr lang="en-US" sz="1600" b="1" dirty="0" err="1">
                <a:latin typeface="Lucida Console" panose="020B0609040504020204" pitchFamily="49" charset="0"/>
              </a:rPr>
              <a:t>pnas_final</a:t>
            </a:r>
            <a:r>
              <a:rPr lang="en-US" sz="1600" b="1" dirty="0">
                <a:latin typeface="Lucida Console" panose="020B0609040504020204" pitchFamily="49" charset="0"/>
              </a:rPr>
              <a:t>/ original/</a:t>
            </a:r>
            <a:endParaRPr lang="en-US" sz="1600" b="1" dirty="0">
              <a:solidFill>
                <a:srgbClr val="333333"/>
              </a:solidFill>
              <a:latin typeface="Lucida Console" panose="020B0609040504020204" pitchFamily="49" charset="0"/>
            </a:endParaRPr>
          </a:p>
          <a:p>
            <a:pPr algn="l"/>
            <a:endParaRPr lang="en-US" sz="1600" b="1" i="0" dirty="0">
              <a:solidFill>
                <a:srgbClr val="333333"/>
              </a:solidFill>
              <a:effectLst/>
              <a:latin typeface="Lucida Console" panose="020B0609040504020204" pitchFamily="49" charset="0"/>
            </a:endParaRPr>
          </a:p>
          <a:p>
            <a:pPr algn="l"/>
            <a:endParaRPr lang="en-US" sz="1600" b="1" i="0" dirty="0">
              <a:solidFill>
                <a:srgbClr val="333333"/>
              </a:solidFill>
              <a:effectLst/>
              <a:latin typeface="Lucida Console" panose="020B0609040504020204" pitchFamily="49" charset="0"/>
            </a:endParaRPr>
          </a:p>
          <a:p>
            <a:endParaRPr lang="en-US" sz="1600" b="1" dirty="0">
              <a:latin typeface="Lucida Console" panose="020B0609040504020204" pitchFamily="49"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pic>
        <p:nvPicPr>
          <p:cNvPr id="4" name="Graphic 3">
            <a:extLst>
              <a:ext uri="{FF2B5EF4-FFF2-40B4-BE49-F238E27FC236}">
                <a16:creationId xmlns:a16="http://schemas.microsoft.com/office/drawing/2014/main" id="{66E8BA7C-90E2-95A1-740C-AAF072C3EB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5919" y="3062889"/>
            <a:ext cx="4978400" cy="3149600"/>
          </a:xfrm>
          <a:prstGeom prst="rect">
            <a:avLst/>
          </a:prstGeom>
        </p:spPr>
      </p:pic>
    </p:spTree>
    <p:extLst>
      <p:ext uri="{BB962C8B-B14F-4D97-AF65-F5344CB8AC3E}">
        <p14:creationId xmlns:p14="http://schemas.microsoft.com/office/powerpoint/2010/main" val="326503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43713"/>
            <a:ext cx="10733966" cy="3416320"/>
          </a:xfrm>
          <a:prstGeom prst="rect">
            <a:avLst/>
          </a:prstGeom>
          <a:noFill/>
        </p:spPr>
        <p:txBody>
          <a:bodyPr wrap="square">
            <a:spAutoFit/>
          </a:bodyPr>
          <a:lstStyle/>
          <a:p>
            <a:pPr algn="l"/>
            <a:r>
              <a:rPr lang="en-US" b="0" i="0" dirty="0">
                <a:solidFill>
                  <a:srgbClr val="333333"/>
                </a:solidFill>
                <a:effectLst/>
                <a:latin typeface="Corbel" panose="020B0503020204020204" pitchFamily="34" charset="0"/>
              </a:rPr>
              <a:t>Suppose that you created a plain-text file in your current directory to contain a list of the statistical tests you will need to do to analyze your data, and named it: </a:t>
            </a:r>
            <a:r>
              <a:rPr lang="en-US" b="1" i="0" dirty="0" err="1">
                <a:solidFill>
                  <a:srgbClr val="333333"/>
                </a:solidFill>
                <a:effectLst/>
                <a:latin typeface="Lucida Console" panose="020B0609040504020204" pitchFamily="49" charset="0"/>
              </a:rPr>
              <a:t>statstics.txt</a:t>
            </a:r>
            <a:endParaRPr lang="en-US" b="1" i="0" dirty="0">
              <a:solidFill>
                <a:srgbClr val="333333"/>
              </a:solidFill>
              <a:effectLst/>
              <a:latin typeface="Lucida Console" panose="020B0609040504020204" pitchFamily="49" charset="0"/>
            </a:endParaRPr>
          </a:p>
          <a:p>
            <a:pPr algn="l"/>
            <a:endParaRPr lang="en-US" b="0" i="0" dirty="0">
              <a:solidFill>
                <a:srgbClr val="333333"/>
              </a:solidFill>
              <a:effectLst/>
              <a:latin typeface="Corbel" panose="020B0503020204020204" pitchFamily="34" charset="0"/>
            </a:endParaRPr>
          </a:p>
          <a:p>
            <a:pPr algn="l"/>
            <a:r>
              <a:rPr lang="en-US" b="0" i="0" dirty="0">
                <a:solidFill>
                  <a:srgbClr val="333333"/>
                </a:solidFill>
                <a:effectLst/>
                <a:latin typeface="Corbel" panose="020B0503020204020204" pitchFamily="34" charset="0"/>
              </a:rPr>
              <a:t>After creating and saving this file you realize you misspelled the filename! You want to correct the mistake, which of the following commands could you use to do so?</a:t>
            </a:r>
          </a:p>
          <a:p>
            <a:pPr algn="l"/>
            <a:endParaRPr lang="en-US" b="0" i="0" dirty="0">
              <a:solidFill>
                <a:srgbClr val="333333"/>
              </a:solidFill>
              <a:effectLst/>
              <a:latin typeface="Corbel" panose="020B0503020204020204" pitchFamily="34" charset="0"/>
            </a:endParaRPr>
          </a:p>
          <a:p>
            <a:pPr algn="l"/>
            <a:r>
              <a:rPr lang="en-US" b="1" i="0" dirty="0">
                <a:solidFill>
                  <a:srgbClr val="333333"/>
                </a:solidFill>
                <a:effectLst/>
                <a:latin typeface="Lucida Console" panose="020B0609040504020204" pitchFamily="49" charset="0"/>
              </a:rPr>
              <a:t>cp </a:t>
            </a:r>
            <a:r>
              <a:rPr lang="en-US" b="1" i="0" dirty="0" err="1">
                <a:solidFill>
                  <a:srgbClr val="333333"/>
                </a:solidFill>
                <a:effectLst/>
                <a:latin typeface="Lucida Console" panose="020B0609040504020204" pitchFamily="49" charset="0"/>
              </a:rPr>
              <a:t>statstics.txt</a:t>
            </a:r>
            <a:r>
              <a:rPr lang="en-US" b="1" i="0" dirty="0">
                <a:solidFill>
                  <a:srgbClr val="333333"/>
                </a:solidFill>
                <a:effectLst/>
                <a:latin typeface="Lucida Console" panose="020B0609040504020204" pitchFamily="49" charset="0"/>
              </a:rPr>
              <a:t> </a:t>
            </a:r>
            <a:r>
              <a:rPr lang="en-US" b="1" i="0" dirty="0" err="1">
                <a:solidFill>
                  <a:srgbClr val="333333"/>
                </a:solidFill>
                <a:effectLst/>
                <a:latin typeface="Lucida Console" panose="020B0609040504020204" pitchFamily="49" charset="0"/>
              </a:rPr>
              <a:t>statistics.txt</a:t>
            </a:r>
            <a:endParaRPr lang="en-US" b="1" i="0" dirty="0">
              <a:solidFill>
                <a:srgbClr val="333333"/>
              </a:solidFill>
              <a:effectLst/>
              <a:latin typeface="Lucida Console" panose="020B0609040504020204" pitchFamily="49" charset="0"/>
            </a:endParaRPr>
          </a:p>
          <a:p>
            <a:pPr algn="l"/>
            <a:r>
              <a:rPr lang="en-US" b="1" i="0" dirty="0">
                <a:solidFill>
                  <a:srgbClr val="333333"/>
                </a:solidFill>
                <a:effectLst/>
                <a:latin typeface="Lucida Console" panose="020B0609040504020204" pitchFamily="49" charset="0"/>
              </a:rPr>
              <a:t>mv </a:t>
            </a:r>
            <a:r>
              <a:rPr lang="en-US" b="1" i="0" dirty="0" err="1">
                <a:solidFill>
                  <a:srgbClr val="333333"/>
                </a:solidFill>
                <a:effectLst/>
                <a:latin typeface="Lucida Console" panose="020B0609040504020204" pitchFamily="49" charset="0"/>
              </a:rPr>
              <a:t>statstics.txt</a:t>
            </a:r>
            <a:r>
              <a:rPr lang="en-US" b="1" i="0" dirty="0">
                <a:solidFill>
                  <a:srgbClr val="333333"/>
                </a:solidFill>
                <a:effectLst/>
                <a:latin typeface="Lucida Console" panose="020B0609040504020204" pitchFamily="49" charset="0"/>
              </a:rPr>
              <a:t> </a:t>
            </a:r>
            <a:r>
              <a:rPr lang="en-US" b="1" i="0" dirty="0" err="1">
                <a:solidFill>
                  <a:srgbClr val="333333"/>
                </a:solidFill>
                <a:effectLst/>
                <a:latin typeface="Lucida Console" panose="020B0609040504020204" pitchFamily="49" charset="0"/>
              </a:rPr>
              <a:t>statistics.txt</a:t>
            </a:r>
            <a:endParaRPr lang="en-US" b="1" i="0" dirty="0">
              <a:solidFill>
                <a:srgbClr val="333333"/>
              </a:solidFill>
              <a:effectLst/>
              <a:latin typeface="Lucida Console" panose="020B0609040504020204" pitchFamily="49" charset="0"/>
            </a:endParaRPr>
          </a:p>
          <a:p>
            <a:pPr algn="l"/>
            <a:r>
              <a:rPr lang="en-US" b="1" i="0" dirty="0">
                <a:solidFill>
                  <a:srgbClr val="333333"/>
                </a:solidFill>
                <a:effectLst/>
                <a:latin typeface="Lucida Console" panose="020B0609040504020204" pitchFamily="49" charset="0"/>
              </a:rPr>
              <a:t>mv </a:t>
            </a:r>
            <a:r>
              <a:rPr lang="en-US" b="1" i="0" dirty="0" err="1">
                <a:solidFill>
                  <a:srgbClr val="333333"/>
                </a:solidFill>
                <a:effectLst/>
                <a:latin typeface="Lucida Console" panose="020B0609040504020204" pitchFamily="49" charset="0"/>
              </a:rPr>
              <a:t>statstics.txt</a:t>
            </a:r>
            <a:r>
              <a:rPr lang="en-US" b="1" i="0" dirty="0">
                <a:solidFill>
                  <a:srgbClr val="333333"/>
                </a:solidFill>
                <a:effectLst/>
                <a:latin typeface="Lucida Console" panose="020B0609040504020204" pitchFamily="49" charset="0"/>
              </a:rPr>
              <a:t> .</a:t>
            </a:r>
          </a:p>
          <a:p>
            <a:pPr algn="l"/>
            <a:r>
              <a:rPr lang="en-US" b="1" i="0" dirty="0">
                <a:solidFill>
                  <a:srgbClr val="333333"/>
                </a:solidFill>
                <a:effectLst/>
                <a:latin typeface="Lucida Console" panose="020B0609040504020204" pitchFamily="49" charset="0"/>
              </a:rPr>
              <a:t>cp </a:t>
            </a:r>
            <a:r>
              <a:rPr lang="en-US" b="1" i="0" dirty="0" err="1">
                <a:solidFill>
                  <a:srgbClr val="333333"/>
                </a:solidFill>
                <a:effectLst/>
                <a:latin typeface="Lucida Console" panose="020B0609040504020204" pitchFamily="49" charset="0"/>
              </a:rPr>
              <a:t>statstics.txt</a:t>
            </a:r>
            <a:r>
              <a:rPr lang="en-US" b="1" i="0" dirty="0">
                <a:solidFill>
                  <a:srgbClr val="333333"/>
                </a:solidFill>
                <a:effectLst/>
                <a:latin typeface="Lucida Console" panose="020B0609040504020204" pitchFamily="49" charset="0"/>
              </a:rPr>
              <a:t> .</a:t>
            </a:r>
            <a:endParaRPr lang="en-US" b="1" i="0" dirty="0">
              <a:solidFill>
                <a:srgbClr val="333333"/>
              </a:solidFill>
              <a:effectLst/>
              <a:latin typeface="Corbel" panose="020B0503020204020204" pitchFamily="34" charset="0"/>
            </a:endParaRPr>
          </a:p>
          <a:p>
            <a:pPr algn="l"/>
            <a:endParaRPr lang="en-US" b="1" i="0" dirty="0">
              <a:solidFill>
                <a:srgbClr val="333333"/>
              </a:solidFill>
              <a:effectLst/>
              <a:latin typeface="Corbel" panose="020B0503020204020204" pitchFamily="34" charset="0"/>
            </a:endParaRPr>
          </a:p>
          <a:p>
            <a:endParaRPr lang="en-US" b="1"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2866954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524621" y="1114940"/>
            <a:ext cx="11446661" cy="5632311"/>
          </a:xfrm>
          <a:prstGeom prst="rect">
            <a:avLst/>
          </a:prstGeom>
          <a:noFill/>
        </p:spPr>
        <p:txBody>
          <a:bodyPr wrap="square">
            <a:spAutoFit/>
          </a:bodyPr>
          <a:lstStyle/>
          <a:p>
            <a:pPr algn="l"/>
            <a:r>
              <a:rPr lang="en-US" b="0" i="0" dirty="0">
                <a:effectLst/>
                <a:latin typeface="Corbel" panose="020B0503020204020204" pitchFamily="34" charset="0"/>
              </a:rPr>
              <a:t>Count the number of lines in all the files ending with </a:t>
            </a:r>
            <a:r>
              <a:rPr lang="en-US" b="1" i="0" dirty="0">
                <a:effectLst/>
                <a:latin typeface="Corbel" panose="020B0503020204020204" pitchFamily="34" charset="0"/>
              </a:rPr>
              <a:t>.</a:t>
            </a:r>
            <a:r>
              <a:rPr lang="en-US" b="1" i="0" dirty="0" err="1">
                <a:effectLst/>
                <a:latin typeface="Corbel" panose="020B0503020204020204" pitchFamily="34" charset="0"/>
              </a:rPr>
              <a:t>pdb</a:t>
            </a:r>
            <a:r>
              <a:rPr lang="en-US" b="1" i="0" dirty="0">
                <a:effectLst/>
                <a:latin typeface="Corbel" panose="020B0503020204020204" pitchFamily="34" charset="0"/>
              </a:rPr>
              <a:t> </a:t>
            </a:r>
            <a:r>
              <a:rPr lang="en-US" b="0" i="0" dirty="0">
                <a:effectLst/>
                <a:latin typeface="Corbel" panose="020B0503020204020204" pitchFamily="34" charset="0"/>
              </a:rPr>
              <a:t>extension in the </a:t>
            </a:r>
            <a:r>
              <a:rPr lang="en-US" b="1" i="0" dirty="0">
                <a:effectLst/>
                <a:latin typeface="Lucida Console" panose="020B0609040504020204" pitchFamily="49" charset="0"/>
              </a:rPr>
              <a:t>proteins</a:t>
            </a:r>
            <a:r>
              <a:rPr lang="en-US" b="0" i="0" dirty="0">
                <a:effectLst/>
                <a:latin typeface="Corbel" panose="020B0503020204020204" pitchFamily="34" charset="0"/>
              </a:rPr>
              <a:t> directory, sort by the number of lines and and redirect the output to a file called </a:t>
            </a:r>
            <a:r>
              <a:rPr lang="en-US" b="1" i="0" dirty="0" err="1">
                <a:effectLst/>
                <a:latin typeface="Lucida Console" panose="020B0609040504020204" pitchFamily="49" charset="0"/>
              </a:rPr>
              <a:t>sorted_lengths.txt</a:t>
            </a:r>
            <a:r>
              <a:rPr lang="en-US" dirty="0">
                <a:latin typeface="Corbel" panose="020B0503020204020204" pitchFamily="34" charset="0"/>
              </a:rPr>
              <a:t> in a new directory called </a:t>
            </a:r>
            <a:r>
              <a:rPr lang="en-US" b="1" dirty="0">
                <a:latin typeface="Lucida Console" panose="020B0609040504020204" pitchFamily="49" charset="0"/>
              </a:rPr>
              <a:t>results</a:t>
            </a:r>
            <a:r>
              <a:rPr lang="en-US" dirty="0">
                <a:latin typeface="Corbel" panose="020B0503020204020204" pitchFamily="34" charset="0"/>
              </a:rPr>
              <a:t>.</a:t>
            </a:r>
            <a:endParaRPr lang="en-US" b="1" i="0" dirty="0">
              <a:effectLst/>
              <a:latin typeface="Lucida Console" panose="020B0609040504020204" pitchFamily="49" charset="0"/>
            </a:endParaRPr>
          </a:p>
          <a:p>
            <a:pPr algn="l"/>
            <a:endParaRPr lang="en-US" b="0" i="0" dirty="0">
              <a:effectLst/>
              <a:latin typeface="Corbel" panose="020B0503020204020204" pitchFamily="34" charset="0"/>
            </a:endParaRPr>
          </a:p>
          <a:p>
            <a:pPr algn="l"/>
            <a:r>
              <a:rPr lang="en-US" b="0" i="0" dirty="0">
                <a:effectLst/>
                <a:latin typeface="Corbel" panose="020B0503020204020204" pitchFamily="34" charset="0"/>
              </a:rPr>
              <a:t>In the</a:t>
            </a:r>
            <a:r>
              <a:rPr lang="en-US" b="1" i="0" dirty="0">
                <a:effectLst/>
                <a:latin typeface="Corbel" panose="020B0503020204020204" pitchFamily="34" charset="0"/>
              </a:rPr>
              <a:t> </a:t>
            </a:r>
            <a:r>
              <a:rPr lang="en-US" b="1" i="0" dirty="0">
                <a:effectLst/>
                <a:latin typeface="Lucida Console" panose="020B0609040504020204" pitchFamily="49" charset="0"/>
              </a:rPr>
              <a:t>proteins</a:t>
            </a:r>
            <a:r>
              <a:rPr lang="en-US" b="1" i="0" dirty="0">
                <a:effectLst/>
                <a:latin typeface="Corbel" panose="020B0503020204020204" pitchFamily="34" charset="0"/>
              </a:rPr>
              <a:t> </a:t>
            </a:r>
            <a:r>
              <a:rPr lang="en-US" b="0" i="0" dirty="0">
                <a:effectLst/>
                <a:latin typeface="Corbel" panose="020B0503020204020204" pitchFamily="34" charset="0"/>
              </a:rPr>
              <a:t>directory, we want to find the 3 files which have the least number of lines. Which command listed below would work?</a:t>
            </a:r>
          </a:p>
          <a:p>
            <a:pPr algn="l"/>
            <a:endParaRPr lang="en-US" b="0" i="0" dirty="0">
              <a:effectLst/>
              <a:latin typeface="Corbel" panose="020B0503020204020204" pitchFamily="34" charset="0"/>
            </a:endParaRPr>
          </a:p>
          <a:p>
            <a:pPr algn="l"/>
            <a:r>
              <a:rPr lang="en-US" b="1" i="0" dirty="0" err="1">
                <a:effectLst/>
                <a:latin typeface="Lucida Console" panose="020B0609040504020204" pitchFamily="49" charset="0"/>
              </a:rPr>
              <a:t>wc</a:t>
            </a:r>
            <a:r>
              <a:rPr lang="en-US" b="1" i="0" dirty="0">
                <a:effectLst/>
                <a:latin typeface="Lucida Console" panose="020B0609040504020204" pitchFamily="49" charset="0"/>
              </a:rPr>
              <a:t> -l * &gt; sort -n &gt; head -n 3</a:t>
            </a:r>
          </a:p>
          <a:p>
            <a:pPr algn="l"/>
            <a:r>
              <a:rPr lang="en-US" b="1" i="0" dirty="0" err="1">
                <a:effectLst/>
                <a:latin typeface="Lucida Console" panose="020B0609040504020204" pitchFamily="49" charset="0"/>
              </a:rPr>
              <a:t>wc</a:t>
            </a:r>
            <a:r>
              <a:rPr lang="en-US" b="1" i="0" dirty="0">
                <a:effectLst/>
                <a:latin typeface="Lucida Console" panose="020B0609040504020204" pitchFamily="49" charset="0"/>
              </a:rPr>
              <a:t> -l * | sort -n | head -n 1-3</a:t>
            </a:r>
          </a:p>
          <a:p>
            <a:pPr algn="l"/>
            <a:r>
              <a:rPr lang="en-US" b="1" i="0" dirty="0" err="1">
                <a:effectLst/>
                <a:latin typeface="Lucida Console" panose="020B0609040504020204" pitchFamily="49" charset="0"/>
              </a:rPr>
              <a:t>wc</a:t>
            </a:r>
            <a:r>
              <a:rPr lang="en-US" b="1" i="0" dirty="0">
                <a:effectLst/>
                <a:latin typeface="Lucida Console" panose="020B0609040504020204" pitchFamily="49" charset="0"/>
              </a:rPr>
              <a:t> -l * | head -n 3 | sort -n</a:t>
            </a:r>
          </a:p>
          <a:p>
            <a:pPr algn="l"/>
            <a:r>
              <a:rPr lang="en-US" b="1" i="0" dirty="0" err="1">
                <a:effectLst/>
                <a:latin typeface="Lucida Console" panose="020B0609040504020204" pitchFamily="49" charset="0"/>
              </a:rPr>
              <a:t>wc</a:t>
            </a:r>
            <a:r>
              <a:rPr lang="en-US" b="1" i="0" dirty="0">
                <a:effectLst/>
                <a:latin typeface="Lucida Console" panose="020B0609040504020204" pitchFamily="49" charset="0"/>
              </a:rPr>
              <a:t> -l * | sort -n | head -n 3</a:t>
            </a:r>
          </a:p>
          <a:p>
            <a:pPr algn="l"/>
            <a:endParaRPr lang="en-US" b="1" dirty="0">
              <a:latin typeface="Lucida Console" panose="020B0609040504020204" pitchFamily="49" charset="0"/>
            </a:endParaRPr>
          </a:p>
          <a:p>
            <a:pPr algn="l"/>
            <a:r>
              <a:rPr lang="en-US" b="0" i="0" dirty="0">
                <a:effectLst/>
                <a:latin typeface="Corbel" panose="020B0503020204020204" pitchFamily="34" charset="0"/>
              </a:rPr>
              <a:t>Suppose you want to delete your processed data files, and only keep your raw files and processing script to save storage. The raw files end in </a:t>
            </a:r>
            <a:r>
              <a:rPr lang="en-US" b="1" i="0" dirty="0">
                <a:effectLst/>
                <a:latin typeface="Lucida Console" panose="020B0609040504020204" pitchFamily="49" charset="0"/>
              </a:rPr>
              <a:t>.</a:t>
            </a:r>
            <a:r>
              <a:rPr lang="en-US" b="1" i="0" dirty="0" err="1">
                <a:effectLst/>
                <a:latin typeface="Lucida Console" panose="020B0609040504020204" pitchFamily="49" charset="0"/>
              </a:rPr>
              <a:t>dat</a:t>
            </a:r>
            <a:r>
              <a:rPr lang="en-US" b="1" i="0" dirty="0">
                <a:effectLst/>
                <a:latin typeface="Lucida Console" panose="020B0609040504020204" pitchFamily="49" charset="0"/>
              </a:rPr>
              <a:t> </a:t>
            </a:r>
            <a:r>
              <a:rPr lang="en-US" b="0" i="0" dirty="0">
                <a:effectLst/>
                <a:latin typeface="Corbel" panose="020B0503020204020204" pitchFamily="34" charset="0"/>
              </a:rPr>
              <a:t>and the processed files end in </a:t>
            </a:r>
            <a:r>
              <a:rPr lang="en-US" b="1" i="0" dirty="0">
                <a:effectLst/>
                <a:latin typeface="Lucida Console" panose="020B0609040504020204" pitchFamily="49" charset="0"/>
              </a:rPr>
              <a:t>.txt</a:t>
            </a:r>
            <a:r>
              <a:rPr lang="en-US" b="0" i="0" dirty="0">
                <a:effectLst/>
                <a:latin typeface="Corbel" panose="020B0503020204020204" pitchFamily="34" charset="0"/>
              </a:rPr>
              <a:t>. Which of the following would remove all the processed data files, and </a:t>
            </a:r>
            <a:r>
              <a:rPr lang="en-US" b="0" i="1" dirty="0">
                <a:effectLst/>
                <a:latin typeface="Corbel" panose="020B0503020204020204" pitchFamily="34" charset="0"/>
              </a:rPr>
              <a:t>only</a:t>
            </a:r>
            <a:r>
              <a:rPr lang="en-US" b="0" i="0" dirty="0">
                <a:effectLst/>
                <a:latin typeface="Corbel" panose="020B0503020204020204" pitchFamily="34" charset="0"/>
              </a:rPr>
              <a:t> the processed data files?</a:t>
            </a:r>
          </a:p>
          <a:p>
            <a:pPr algn="l"/>
            <a:endParaRPr lang="en-US" b="0" i="0" dirty="0">
              <a:effectLst/>
              <a:latin typeface="Corbel" panose="020B0503020204020204" pitchFamily="34" charset="0"/>
            </a:endParaRPr>
          </a:p>
          <a:p>
            <a:pPr algn="l"/>
            <a:r>
              <a:rPr lang="en-US" b="1" i="0" dirty="0">
                <a:effectLst/>
                <a:latin typeface="Lucida Console" panose="020B0609040504020204" pitchFamily="49" charset="0"/>
              </a:rPr>
              <a:t>rm ?.txt</a:t>
            </a:r>
          </a:p>
          <a:p>
            <a:pPr algn="l"/>
            <a:r>
              <a:rPr lang="en-US" b="1" i="0" dirty="0">
                <a:effectLst/>
                <a:latin typeface="Lucida Console" panose="020B0609040504020204" pitchFamily="49" charset="0"/>
              </a:rPr>
              <a:t>rm *.txt</a:t>
            </a:r>
          </a:p>
          <a:p>
            <a:pPr algn="l"/>
            <a:r>
              <a:rPr lang="en-US" b="1" i="0" dirty="0">
                <a:effectLst/>
                <a:latin typeface="Lucida Console" panose="020B0609040504020204" pitchFamily="49" charset="0"/>
              </a:rPr>
              <a:t>rm * .txt</a:t>
            </a:r>
          </a:p>
          <a:p>
            <a:pPr algn="l"/>
            <a:r>
              <a:rPr lang="en-US" b="1" i="0" dirty="0">
                <a:effectLst/>
                <a:latin typeface="Lucida Console" panose="020B0609040504020204" pitchFamily="49" charset="0"/>
              </a:rPr>
              <a:t>rm *.*</a:t>
            </a:r>
          </a:p>
          <a:p>
            <a:endParaRPr lang="en-US" b="1" dirty="0">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44217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10857256"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Challenge</a:t>
            </a:r>
            <a:endParaRPr dirty="0">
              <a:latin typeface="Century Gothic" panose="020B0502020202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
        <p:nvSpPr>
          <p:cNvPr id="6" name="TextBox 5">
            <a:extLst>
              <a:ext uri="{FF2B5EF4-FFF2-40B4-BE49-F238E27FC236}">
                <a16:creationId xmlns:a16="http://schemas.microsoft.com/office/drawing/2014/main" id="{A274F7DD-9803-5404-8892-DE55192054B7}"/>
              </a:ext>
            </a:extLst>
          </p:cNvPr>
          <p:cNvSpPr txBox="1"/>
          <p:nvPr/>
        </p:nvSpPr>
        <p:spPr>
          <a:xfrm>
            <a:off x="515007" y="1517487"/>
            <a:ext cx="11119945" cy="2585323"/>
          </a:xfrm>
          <a:prstGeom prst="rect">
            <a:avLst/>
          </a:prstGeom>
          <a:noFill/>
        </p:spPr>
        <p:txBody>
          <a:bodyPr wrap="square">
            <a:spAutoFit/>
          </a:bodyPr>
          <a:lstStyle/>
          <a:p>
            <a:pPr algn="l"/>
            <a:r>
              <a:rPr lang="en-US" b="0" i="0" dirty="0">
                <a:effectLst/>
                <a:latin typeface="Corbel" panose="020B0503020204020204" pitchFamily="34" charset="0"/>
              </a:rPr>
              <a:t>The </a:t>
            </a:r>
            <a:r>
              <a:rPr lang="en-US" b="1" i="0" dirty="0" err="1">
                <a:effectLst/>
                <a:latin typeface="Lucida Console" panose="020B0609040504020204" pitchFamily="49" charset="0"/>
              </a:rPr>
              <a:t>uniq</a:t>
            </a:r>
            <a:r>
              <a:rPr lang="en-US" b="0" i="0" dirty="0">
                <a:effectLst/>
                <a:latin typeface="Corbel" panose="020B0503020204020204" pitchFamily="34" charset="0"/>
              </a:rPr>
              <a:t> command has a </a:t>
            </a:r>
            <a:r>
              <a:rPr lang="en-US" b="1" i="0" dirty="0">
                <a:effectLst/>
                <a:latin typeface="Lucida Console" panose="020B0609040504020204" pitchFamily="49" charset="0"/>
              </a:rPr>
              <a:t>-c </a:t>
            </a:r>
            <a:r>
              <a:rPr lang="en-US" b="0" i="0" dirty="0">
                <a:effectLst/>
                <a:latin typeface="Corbel" panose="020B0503020204020204" pitchFamily="34" charset="0"/>
              </a:rPr>
              <a:t>option which gives a count of the number of times a line occurs in its input. Assuming your current directory is </a:t>
            </a:r>
            <a:r>
              <a:rPr lang="en-US" b="1" i="0" dirty="0">
                <a:effectLst/>
                <a:latin typeface="Lucida Console" panose="020B0609040504020204" pitchFamily="49" charset="0"/>
              </a:rPr>
              <a:t>shell-lesson-data/exercise-data/animal-counts</a:t>
            </a:r>
            <a:r>
              <a:rPr lang="en-US" b="0" i="0" dirty="0">
                <a:effectLst/>
                <a:latin typeface="Corbel" panose="020B0503020204020204" pitchFamily="34" charset="0"/>
              </a:rPr>
              <a:t>, what command would you use to produce a table that shows the total count of each type of animal in the file?</a:t>
            </a:r>
          </a:p>
          <a:p>
            <a:pPr algn="l"/>
            <a:endParaRPr lang="en-US" b="0" i="0" dirty="0">
              <a:effectLst/>
              <a:latin typeface="Corbel" panose="020B0503020204020204" pitchFamily="34" charset="0"/>
            </a:endParaRPr>
          </a:p>
          <a:p>
            <a:pPr algn="l"/>
            <a:r>
              <a:rPr lang="en-US" b="1" i="0" dirty="0">
                <a:effectLst/>
                <a:latin typeface="Lucida Console" panose="020B0609040504020204" pitchFamily="49" charset="0"/>
              </a:rPr>
              <a:t>sort </a:t>
            </a:r>
            <a:r>
              <a:rPr lang="en-US" b="1" i="0" dirty="0" err="1">
                <a:effectLst/>
                <a:latin typeface="Lucida Console" panose="020B0609040504020204" pitchFamily="49" charset="0"/>
              </a:rPr>
              <a:t>animals.csv</a:t>
            </a:r>
            <a:r>
              <a:rPr lang="en-US" b="1" i="0" dirty="0">
                <a:effectLst/>
                <a:latin typeface="Lucida Console" panose="020B0609040504020204" pitchFamily="49" charset="0"/>
              </a:rPr>
              <a:t> | </a:t>
            </a:r>
            <a:r>
              <a:rPr lang="en-US" b="1" i="0" dirty="0" err="1">
                <a:effectLst/>
                <a:latin typeface="Lucida Console" panose="020B0609040504020204" pitchFamily="49" charset="0"/>
              </a:rPr>
              <a:t>uniq</a:t>
            </a:r>
            <a:r>
              <a:rPr lang="en-US" b="1" i="0" dirty="0">
                <a:effectLst/>
                <a:latin typeface="Lucida Console" panose="020B0609040504020204" pitchFamily="49" charset="0"/>
              </a:rPr>
              <a:t> -c</a:t>
            </a:r>
          </a:p>
          <a:p>
            <a:pPr algn="l"/>
            <a:r>
              <a:rPr lang="en-US" b="1" i="0" dirty="0">
                <a:effectLst/>
                <a:latin typeface="Lucida Console" panose="020B0609040504020204" pitchFamily="49" charset="0"/>
              </a:rPr>
              <a:t>sort -t, -k2,2 </a:t>
            </a:r>
            <a:r>
              <a:rPr lang="en-US" b="1" i="0" dirty="0" err="1">
                <a:effectLst/>
                <a:latin typeface="Lucida Console" panose="020B0609040504020204" pitchFamily="49" charset="0"/>
              </a:rPr>
              <a:t>animals.csv</a:t>
            </a:r>
            <a:r>
              <a:rPr lang="en-US" b="1" i="0" dirty="0">
                <a:effectLst/>
                <a:latin typeface="Lucida Console" panose="020B0609040504020204" pitchFamily="49" charset="0"/>
              </a:rPr>
              <a:t> | </a:t>
            </a:r>
            <a:r>
              <a:rPr lang="en-US" b="1" i="0" dirty="0" err="1">
                <a:effectLst/>
                <a:latin typeface="Lucida Console" panose="020B0609040504020204" pitchFamily="49" charset="0"/>
              </a:rPr>
              <a:t>uniq</a:t>
            </a:r>
            <a:r>
              <a:rPr lang="en-US" b="1" i="0" dirty="0">
                <a:effectLst/>
                <a:latin typeface="Lucida Console" panose="020B0609040504020204" pitchFamily="49" charset="0"/>
              </a:rPr>
              <a:t> -c</a:t>
            </a:r>
          </a:p>
          <a:p>
            <a:pPr algn="l"/>
            <a:r>
              <a:rPr lang="en-US" b="1" i="0" dirty="0">
                <a:effectLst/>
                <a:latin typeface="Lucida Console" panose="020B0609040504020204" pitchFamily="49" charset="0"/>
              </a:rPr>
              <a:t>cut -d, -f 2 </a:t>
            </a:r>
            <a:r>
              <a:rPr lang="en-US" b="1" i="0" dirty="0" err="1">
                <a:effectLst/>
                <a:latin typeface="Lucida Console" panose="020B0609040504020204" pitchFamily="49" charset="0"/>
              </a:rPr>
              <a:t>animals.csv</a:t>
            </a:r>
            <a:r>
              <a:rPr lang="en-US" b="1" i="0" dirty="0">
                <a:effectLst/>
                <a:latin typeface="Lucida Console" panose="020B0609040504020204" pitchFamily="49" charset="0"/>
              </a:rPr>
              <a:t> | </a:t>
            </a:r>
            <a:r>
              <a:rPr lang="en-US" b="1" i="0" dirty="0" err="1">
                <a:effectLst/>
                <a:latin typeface="Lucida Console" panose="020B0609040504020204" pitchFamily="49" charset="0"/>
              </a:rPr>
              <a:t>uniq</a:t>
            </a:r>
            <a:r>
              <a:rPr lang="en-US" b="1" i="0" dirty="0">
                <a:effectLst/>
                <a:latin typeface="Lucida Console" panose="020B0609040504020204" pitchFamily="49" charset="0"/>
              </a:rPr>
              <a:t> -c</a:t>
            </a:r>
          </a:p>
          <a:p>
            <a:pPr algn="l"/>
            <a:r>
              <a:rPr lang="en-US" b="1" i="0" dirty="0">
                <a:effectLst/>
                <a:latin typeface="Lucida Console" panose="020B0609040504020204" pitchFamily="49" charset="0"/>
              </a:rPr>
              <a:t>cut -d, -f 2 </a:t>
            </a:r>
            <a:r>
              <a:rPr lang="en-US" b="1" i="0" dirty="0" err="1">
                <a:effectLst/>
                <a:latin typeface="Lucida Console" panose="020B0609040504020204" pitchFamily="49" charset="0"/>
              </a:rPr>
              <a:t>animals.csv</a:t>
            </a:r>
            <a:r>
              <a:rPr lang="en-US" b="1" i="0" dirty="0">
                <a:effectLst/>
                <a:latin typeface="Lucida Console" panose="020B0609040504020204" pitchFamily="49" charset="0"/>
              </a:rPr>
              <a:t> | sort | </a:t>
            </a:r>
            <a:r>
              <a:rPr lang="en-US" b="1" i="0" dirty="0" err="1">
                <a:effectLst/>
                <a:latin typeface="Lucida Console" panose="020B0609040504020204" pitchFamily="49" charset="0"/>
              </a:rPr>
              <a:t>uniq</a:t>
            </a:r>
            <a:r>
              <a:rPr lang="en-US" b="1" i="0" dirty="0">
                <a:effectLst/>
                <a:latin typeface="Lucida Console" panose="020B0609040504020204" pitchFamily="49" charset="0"/>
              </a:rPr>
              <a:t> -c</a:t>
            </a:r>
          </a:p>
          <a:p>
            <a:pPr algn="l"/>
            <a:r>
              <a:rPr lang="en-US" b="1" i="0" dirty="0">
                <a:effectLst/>
                <a:latin typeface="Lucida Console" panose="020B0609040504020204" pitchFamily="49" charset="0"/>
              </a:rPr>
              <a:t>cut -d, -f 2 </a:t>
            </a:r>
            <a:r>
              <a:rPr lang="en-US" b="1" i="0" dirty="0" err="1">
                <a:effectLst/>
                <a:latin typeface="Lucida Console" panose="020B0609040504020204" pitchFamily="49" charset="0"/>
              </a:rPr>
              <a:t>animals.csv</a:t>
            </a:r>
            <a:r>
              <a:rPr lang="en-US" b="1" i="0" dirty="0">
                <a:effectLst/>
                <a:latin typeface="Lucida Console" panose="020B0609040504020204" pitchFamily="49" charset="0"/>
              </a:rPr>
              <a:t> | sort | </a:t>
            </a:r>
            <a:r>
              <a:rPr lang="en-US" b="1" i="0" dirty="0" err="1">
                <a:effectLst/>
                <a:latin typeface="Lucida Console" panose="020B0609040504020204" pitchFamily="49" charset="0"/>
              </a:rPr>
              <a:t>uniq</a:t>
            </a:r>
            <a:r>
              <a:rPr lang="en-US" b="1" i="0" dirty="0">
                <a:effectLst/>
                <a:latin typeface="Lucida Console" panose="020B0609040504020204" pitchFamily="49" charset="0"/>
              </a:rPr>
              <a:t> -c | </a:t>
            </a:r>
            <a:r>
              <a:rPr lang="en-US" b="1" i="0" dirty="0" err="1">
                <a:effectLst/>
                <a:latin typeface="Lucida Console" panose="020B0609040504020204" pitchFamily="49" charset="0"/>
              </a:rPr>
              <a:t>wc</a:t>
            </a:r>
            <a:r>
              <a:rPr lang="en-US" b="1" i="0" dirty="0">
                <a:effectLst/>
                <a:latin typeface="Lucida Console" panose="020B0609040504020204" pitchFamily="49" charset="0"/>
              </a:rPr>
              <a:t> -l</a:t>
            </a:r>
          </a:p>
        </p:txBody>
      </p:sp>
    </p:spTree>
    <p:extLst>
      <p:ext uri="{BB962C8B-B14F-4D97-AF65-F5344CB8AC3E}">
        <p14:creationId xmlns:p14="http://schemas.microsoft.com/office/powerpoint/2010/main" val="183430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71525" y="264174"/>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The Terminal</a:t>
            </a:r>
            <a:endParaRPr dirty="0">
              <a:latin typeface="Century Gothic" panose="020B0502020202020204" pitchFamily="34" charset="0"/>
            </a:endParaRPr>
          </a:p>
        </p:txBody>
      </p:sp>
      <p:pic>
        <p:nvPicPr>
          <p:cNvPr id="5" name="Picture 4" descr="A picture containing text, indoor, wall, stainless&#10;&#10;Description automatically generated">
            <a:extLst>
              <a:ext uri="{FF2B5EF4-FFF2-40B4-BE49-F238E27FC236}">
                <a16:creationId xmlns:a16="http://schemas.microsoft.com/office/drawing/2014/main" id="{F0F76FE9-90FA-9E5F-A214-BD6657AC2213}"/>
              </a:ext>
            </a:extLst>
          </p:cNvPr>
          <p:cNvPicPr>
            <a:picLocks noChangeAspect="1"/>
          </p:cNvPicPr>
          <p:nvPr/>
        </p:nvPicPr>
        <p:blipFill>
          <a:blip r:embed="rId3"/>
          <a:stretch>
            <a:fillRect/>
          </a:stretch>
        </p:blipFill>
        <p:spPr>
          <a:xfrm>
            <a:off x="671525" y="1416664"/>
            <a:ext cx="3507174" cy="4678136"/>
          </a:xfrm>
          <a:prstGeom prst="rect">
            <a:avLst/>
          </a:prstGeom>
        </p:spPr>
      </p:pic>
      <p:pic>
        <p:nvPicPr>
          <p:cNvPr id="7" name="Picture 6" descr="A picture containing text, floor, indoor, computer&#10;&#10;Description automatically generated">
            <a:extLst>
              <a:ext uri="{FF2B5EF4-FFF2-40B4-BE49-F238E27FC236}">
                <a16:creationId xmlns:a16="http://schemas.microsoft.com/office/drawing/2014/main" id="{92B26FC3-94CB-F438-7568-A7778270FFE1}"/>
              </a:ext>
            </a:extLst>
          </p:cNvPr>
          <p:cNvPicPr>
            <a:picLocks noChangeAspect="1"/>
          </p:cNvPicPr>
          <p:nvPr/>
        </p:nvPicPr>
        <p:blipFill>
          <a:blip r:embed="rId4"/>
          <a:stretch>
            <a:fillRect/>
          </a:stretch>
        </p:blipFill>
        <p:spPr>
          <a:xfrm>
            <a:off x="5731166" y="1118507"/>
            <a:ext cx="4727604" cy="3151736"/>
          </a:xfrm>
          <a:prstGeom prst="rect">
            <a:avLst/>
          </a:prstGeom>
        </p:spPr>
      </p:pic>
      <p:sp>
        <p:nvSpPr>
          <p:cNvPr id="9" name="TextBox 8">
            <a:extLst>
              <a:ext uri="{FF2B5EF4-FFF2-40B4-BE49-F238E27FC236}">
                <a16:creationId xmlns:a16="http://schemas.microsoft.com/office/drawing/2014/main" id="{E06448DD-F766-007E-85D1-5D18527A2322}"/>
              </a:ext>
            </a:extLst>
          </p:cNvPr>
          <p:cNvSpPr txBox="1"/>
          <p:nvPr/>
        </p:nvSpPr>
        <p:spPr>
          <a:xfrm>
            <a:off x="4478112" y="4347122"/>
            <a:ext cx="6098720" cy="2031325"/>
          </a:xfrm>
          <a:prstGeom prst="rect">
            <a:avLst/>
          </a:prstGeom>
          <a:noFill/>
        </p:spPr>
        <p:txBody>
          <a:bodyPr wrap="square">
            <a:spAutoFit/>
          </a:bodyPr>
          <a:lstStyle/>
          <a:p>
            <a:pPr algn="just"/>
            <a:r>
              <a:rPr lang="en-US" dirty="0">
                <a:latin typeface="Corbel" panose="020B0503020204020204" pitchFamily="34" charset="0"/>
              </a:rPr>
              <a:t>Originally, computers </a:t>
            </a:r>
            <a:r>
              <a:rPr lang="en-US" b="0" i="0" dirty="0">
                <a:effectLst/>
                <a:latin typeface="Corbel" panose="020B0503020204020204" pitchFamily="34" charset="0"/>
              </a:rPr>
              <a:t>did not have </a:t>
            </a:r>
            <a:r>
              <a:rPr lang="en-US" b="1" i="0" dirty="0">
                <a:effectLst/>
                <a:latin typeface="Corbel" panose="020B0503020204020204" pitchFamily="34" charset="0"/>
              </a:rPr>
              <a:t>integrated hardware </a:t>
            </a:r>
            <a:r>
              <a:rPr lang="en-US" b="0" i="0" dirty="0">
                <a:effectLst/>
                <a:latin typeface="Corbel" panose="020B0503020204020204" pitchFamily="34" charset="0"/>
              </a:rPr>
              <a:t>for humans to use – e.g., they did not have integrated screens, keyboards, mice, track pads, etc. </a:t>
            </a:r>
          </a:p>
          <a:p>
            <a:pPr algn="just"/>
            <a:endParaRPr lang="en-US" dirty="0">
              <a:latin typeface="Corbel" panose="020B0503020204020204" pitchFamily="34" charset="0"/>
            </a:endParaRPr>
          </a:p>
          <a:p>
            <a:pPr algn="just"/>
            <a:r>
              <a:rPr lang="en-US" b="0" i="0" dirty="0">
                <a:effectLst/>
                <a:latin typeface="Corbel" panose="020B0503020204020204" pitchFamily="34" charset="0"/>
              </a:rPr>
              <a:t>Such </a:t>
            </a:r>
            <a:r>
              <a:rPr lang="en-US" b="1" i="0" dirty="0">
                <a:effectLst/>
                <a:latin typeface="Corbel" panose="020B0503020204020204" pitchFamily="34" charset="0"/>
              </a:rPr>
              <a:t>human computer interface devices</a:t>
            </a:r>
            <a:r>
              <a:rPr lang="en-US" b="0" i="0" dirty="0">
                <a:effectLst/>
                <a:latin typeface="Corbel" panose="020B0503020204020204" pitchFamily="34" charset="0"/>
              </a:rPr>
              <a:t> only arose with the advent of small personal computers (PC’s) designed and built largely for direct human use. </a:t>
            </a:r>
            <a:endParaRPr lang="en-KE" dirty="0">
              <a:latin typeface="Corbel" panose="020B0503020204020204" pitchFamily="34" charset="0"/>
            </a:endParaRPr>
          </a:p>
        </p:txBody>
      </p:sp>
      <p:sp>
        <p:nvSpPr>
          <p:cNvPr id="10" name="TextBox 9">
            <a:extLst>
              <a:ext uri="{FF2B5EF4-FFF2-40B4-BE49-F238E27FC236}">
                <a16:creationId xmlns:a16="http://schemas.microsoft.com/office/drawing/2014/main" id="{6E01B6EB-9763-54FA-71F9-DAF074691275}"/>
              </a:ext>
            </a:extLst>
          </p:cNvPr>
          <p:cNvSpPr txBox="1"/>
          <p:nvPr/>
        </p:nvSpPr>
        <p:spPr>
          <a:xfrm>
            <a:off x="608704" y="6455326"/>
            <a:ext cx="9197067" cy="276999"/>
          </a:xfrm>
          <a:prstGeom prst="rect">
            <a:avLst/>
          </a:prstGeom>
          <a:noFill/>
        </p:spPr>
        <p:txBody>
          <a:bodyPr wrap="square">
            <a:spAutoFit/>
          </a:bodyPr>
          <a:lstStyle/>
          <a:p>
            <a:r>
              <a:rPr lang="en-KE" sz="1200" dirty="0">
                <a:latin typeface="Corbel" panose="020B0503020204020204" pitchFamily="34" charset="0"/>
              </a:rPr>
              <a:t>Source: https://jappavoo.github.io/UndertheCovers/textbook/unix/terminal.html</a:t>
            </a:r>
          </a:p>
        </p:txBody>
      </p:sp>
      <p:pic>
        <p:nvPicPr>
          <p:cNvPr id="11" name="Google Shape;297;p3">
            <a:extLst>
              <a:ext uri="{FF2B5EF4-FFF2-40B4-BE49-F238E27FC236}">
                <a16:creationId xmlns:a16="http://schemas.microsoft.com/office/drawing/2014/main" id="{2576639F-42D1-564B-25E8-AD17F2D7205A}"/>
              </a:ext>
            </a:extLst>
          </p:cNvPr>
          <p:cNvPicPr preferRelativeResize="0"/>
          <p:nvPr/>
        </p:nvPicPr>
        <p:blipFill rotWithShape="1">
          <a:blip r:embed="rId5">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80921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rot="5400000">
            <a:off x="5022029" y="3288998"/>
            <a:ext cx="4319588" cy="46038"/>
          </a:xfrm>
          <a:prstGeom prst="rect">
            <a:avLst/>
          </a:prstGeom>
          <a:noFill/>
          <a:ln>
            <a:noFill/>
          </a:ln>
        </p:spPr>
      </p:pic>
      <p:sp>
        <p:nvSpPr>
          <p:cNvPr id="299" name="Google Shape;299;p3"/>
          <p:cNvSpPr txBox="1"/>
          <p:nvPr/>
        </p:nvSpPr>
        <p:spPr>
          <a:xfrm>
            <a:off x="404597" y="198451"/>
            <a:ext cx="3009900"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dirty="0">
                <a:solidFill>
                  <a:srgbClr val="712C3D"/>
                </a:solidFill>
                <a:latin typeface="Century Gothic" panose="020B0502020202020204" pitchFamily="34" charset="0"/>
                <a:ea typeface="Calibri"/>
                <a:cs typeface="Calibri"/>
                <a:sym typeface="Calibri"/>
              </a:rPr>
              <a:t>ASCII</a:t>
            </a:r>
            <a:r>
              <a:rPr lang="en-US" sz="2800" b="0" i="0" u="none" strike="noStrike" cap="none" dirty="0">
                <a:solidFill>
                  <a:srgbClr val="712C3D"/>
                </a:solidFill>
                <a:latin typeface="Century Gothic" panose="020B0502020202020204" pitchFamily="34" charset="0"/>
                <a:ea typeface="Calibri"/>
                <a:cs typeface="Calibri"/>
                <a:sym typeface="Calibri"/>
              </a:rPr>
              <a:t> Terminal</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7497072" y="1933059"/>
            <a:ext cx="4290331" cy="2308324"/>
          </a:xfrm>
          <a:prstGeom prst="rect">
            <a:avLst/>
          </a:prstGeom>
          <a:noFill/>
        </p:spPr>
        <p:txBody>
          <a:bodyPr wrap="square">
            <a:spAutoFit/>
          </a:bodyPr>
          <a:lstStyle/>
          <a:p>
            <a:r>
              <a:rPr lang="en-US" b="0" i="0" u="none" strike="noStrike" dirty="0">
                <a:effectLst/>
                <a:latin typeface="Corbel" panose="020B0503020204020204" pitchFamily="34" charset="0"/>
                <a:hlinkClick r:id="rId4"/>
              </a:rPr>
              <a:t>ASCII</a:t>
            </a:r>
            <a:r>
              <a:rPr lang="en-US" b="0" i="0" dirty="0">
                <a:solidFill>
                  <a:srgbClr val="333333"/>
                </a:solidFill>
                <a:effectLst/>
                <a:latin typeface="Corbel" panose="020B0503020204020204" pitchFamily="34" charset="0"/>
              </a:rPr>
              <a:t> terminals can translate ASCII encoded text data to display, e.g., “print”, the appropriate character on the screen.</a:t>
            </a:r>
          </a:p>
          <a:p>
            <a:pPr algn="just"/>
            <a:r>
              <a:rPr lang="en-US" b="0" i="0" dirty="0">
                <a:solidFill>
                  <a:srgbClr val="333333"/>
                </a:solidFill>
                <a:effectLst/>
                <a:latin typeface="Corbel" panose="020B0503020204020204" pitchFamily="34" charset="0"/>
              </a:rPr>
              <a:t> </a:t>
            </a:r>
          </a:p>
          <a:p>
            <a:r>
              <a:rPr lang="en-US" b="0" i="0" dirty="0">
                <a:solidFill>
                  <a:srgbClr val="333333"/>
                </a:solidFill>
                <a:effectLst/>
                <a:latin typeface="Corbel" panose="020B0503020204020204" pitchFamily="34" charset="0"/>
              </a:rPr>
              <a:t>For example, if the software running on the computer sent the number </a:t>
            </a:r>
            <a:r>
              <a:rPr lang="en-US" b="1" i="0" dirty="0">
                <a:solidFill>
                  <a:srgbClr val="333333"/>
                </a:solidFill>
                <a:effectLst/>
                <a:latin typeface="Corbel" panose="020B0503020204020204" pitchFamily="34" charset="0"/>
              </a:rPr>
              <a:t>65</a:t>
            </a:r>
            <a:r>
              <a:rPr lang="en-US" b="0" i="0" dirty="0">
                <a:solidFill>
                  <a:srgbClr val="333333"/>
                </a:solidFill>
                <a:effectLst/>
                <a:latin typeface="Corbel" panose="020B0503020204020204" pitchFamily="34" charset="0"/>
              </a:rPr>
              <a:t> to the terminal, the terminal would display capital ‘</a:t>
            </a:r>
            <a:r>
              <a:rPr lang="en-US" b="1" i="0" dirty="0">
                <a:effectLst/>
                <a:latin typeface="Corbel" panose="020B0503020204020204" pitchFamily="34" charset="0"/>
              </a:rPr>
              <a:t>A</a:t>
            </a:r>
            <a:r>
              <a:rPr lang="en-US" b="0" i="0" dirty="0">
                <a:solidFill>
                  <a:srgbClr val="333333"/>
                </a:solidFill>
                <a:effectLst/>
                <a:latin typeface="Corbel" panose="020B0503020204020204" pitchFamily="34" charset="0"/>
              </a:rPr>
              <a:t>’ at the current </a:t>
            </a:r>
            <a:r>
              <a:rPr lang="en-US" b="0" i="0" u="none" strike="noStrike" dirty="0">
                <a:effectLst/>
                <a:latin typeface="Corbel" panose="020B0503020204020204" pitchFamily="34" charset="0"/>
                <a:hlinkClick r:id="rId5"/>
              </a:rPr>
              <a:t>“cursor”</a:t>
            </a:r>
            <a:r>
              <a:rPr lang="en-US" b="0" i="0" dirty="0">
                <a:solidFill>
                  <a:srgbClr val="333333"/>
                </a:solidFill>
                <a:effectLst/>
                <a:latin typeface="Corbel" panose="020B0503020204020204" pitchFamily="34" charset="0"/>
              </a:rPr>
              <a:t> position.</a:t>
            </a:r>
            <a:endParaRPr lang="en-KE" dirty="0">
              <a:latin typeface="Corbel" panose="020B0503020204020204" pitchFamily="34" charset="0"/>
            </a:endParaRPr>
          </a:p>
        </p:txBody>
      </p:sp>
      <p:pic>
        <p:nvPicPr>
          <p:cNvPr id="3" name="Picture 2" descr="Table&#10;&#10;Description automatically generated">
            <a:extLst>
              <a:ext uri="{FF2B5EF4-FFF2-40B4-BE49-F238E27FC236}">
                <a16:creationId xmlns:a16="http://schemas.microsoft.com/office/drawing/2014/main" id="{B5E5202B-DFCC-7ACA-1DD0-BB5C1F165150}"/>
              </a:ext>
            </a:extLst>
          </p:cNvPr>
          <p:cNvPicPr>
            <a:picLocks noChangeAspect="1"/>
          </p:cNvPicPr>
          <p:nvPr/>
        </p:nvPicPr>
        <p:blipFill>
          <a:blip r:embed="rId6"/>
          <a:stretch>
            <a:fillRect/>
          </a:stretch>
        </p:blipFill>
        <p:spPr>
          <a:xfrm>
            <a:off x="404597" y="1152223"/>
            <a:ext cx="6387838" cy="4247912"/>
          </a:xfrm>
          <a:prstGeom prst="rect">
            <a:avLst/>
          </a:prstGeom>
        </p:spPr>
      </p:pic>
      <p:sp>
        <p:nvSpPr>
          <p:cNvPr id="6" name="TextBox 5">
            <a:extLst>
              <a:ext uri="{FF2B5EF4-FFF2-40B4-BE49-F238E27FC236}">
                <a16:creationId xmlns:a16="http://schemas.microsoft.com/office/drawing/2014/main" id="{EBEA8584-D055-FDB5-B6DD-806D5450E25C}"/>
              </a:ext>
            </a:extLst>
          </p:cNvPr>
          <p:cNvSpPr txBox="1"/>
          <p:nvPr/>
        </p:nvSpPr>
        <p:spPr>
          <a:xfrm>
            <a:off x="549156" y="5715789"/>
            <a:ext cx="6098720" cy="338554"/>
          </a:xfrm>
          <a:prstGeom prst="rect">
            <a:avLst/>
          </a:prstGeom>
          <a:noFill/>
        </p:spPr>
        <p:txBody>
          <a:bodyPr wrap="square">
            <a:spAutoFit/>
          </a:bodyPr>
          <a:lstStyle/>
          <a:p>
            <a:r>
              <a:rPr lang="en-US" sz="1600" b="0" i="0" dirty="0">
                <a:solidFill>
                  <a:srgbClr val="333333"/>
                </a:solidFill>
                <a:effectLst/>
                <a:latin typeface="Corbel" panose="020B0503020204020204" pitchFamily="34" charset="0"/>
              </a:rPr>
              <a:t>Terminals were the “natural” evolution of the classic </a:t>
            </a:r>
            <a:r>
              <a:rPr lang="en-US" sz="1600" b="0" i="0" u="none" strike="noStrike" dirty="0">
                <a:effectLst/>
                <a:latin typeface="Corbel" panose="020B0503020204020204" pitchFamily="34" charset="0"/>
                <a:hlinkClick r:id="rId7"/>
              </a:rPr>
              <a:t>typewriter</a:t>
            </a:r>
            <a:r>
              <a:rPr lang="en-US" sz="1600" b="0" i="0" dirty="0">
                <a:solidFill>
                  <a:srgbClr val="333333"/>
                </a:solidFill>
                <a:effectLst/>
                <a:latin typeface="Corbel" panose="020B0503020204020204" pitchFamily="34" charset="0"/>
              </a:rPr>
              <a:t>. </a:t>
            </a:r>
            <a:endParaRPr lang="en-KE" sz="1600" dirty="0">
              <a:latin typeface="Corbel" panose="020B0503020204020204" pitchFamily="34" charset="0"/>
            </a:endParaRPr>
          </a:p>
        </p:txBody>
      </p:sp>
      <p:pic>
        <p:nvPicPr>
          <p:cNvPr id="8" name="Google Shape;297;p3">
            <a:extLst>
              <a:ext uri="{FF2B5EF4-FFF2-40B4-BE49-F238E27FC236}">
                <a16:creationId xmlns:a16="http://schemas.microsoft.com/office/drawing/2014/main" id="{7005BEF1-CD6C-9778-5540-B33DDBA61F47}"/>
              </a:ext>
            </a:extLst>
          </p:cNvPr>
          <p:cNvPicPr preferRelativeResize="0"/>
          <p:nvPr/>
        </p:nvPicPr>
        <p:blipFill rotWithShape="1">
          <a:blip r:embed="rId3">
            <a:alphaModFix/>
          </a:blip>
          <a:srcRect/>
          <a:stretch/>
        </p:blipFill>
        <p:spPr>
          <a:xfrm>
            <a:off x="404597" y="835247"/>
            <a:ext cx="4319588" cy="46038"/>
          </a:xfrm>
          <a:prstGeom prst="rect">
            <a:avLst/>
          </a:prstGeom>
          <a:noFill/>
          <a:ln>
            <a:noFill/>
          </a:ln>
        </p:spPr>
      </p:pic>
      <p:sp>
        <p:nvSpPr>
          <p:cNvPr id="10" name="TextBox 9">
            <a:extLst>
              <a:ext uri="{FF2B5EF4-FFF2-40B4-BE49-F238E27FC236}">
                <a16:creationId xmlns:a16="http://schemas.microsoft.com/office/drawing/2014/main" id="{5F0621B4-FE48-B179-86D8-E59C0F3F6C6D}"/>
              </a:ext>
            </a:extLst>
          </p:cNvPr>
          <p:cNvSpPr txBox="1"/>
          <p:nvPr/>
        </p:nvSpPr>
        <p:spPr>
          <a:xfrm>
            <a:off x="608704" y="6455326"/>
            <a:ext cx="9197067" cy="276999"/>
          </a:xfrm>
          <a:prstGeom prst="rect">
            <a:avLst/>
          </a:prstGeom>
          <a:noFill/>
        </p:spPr>
        <p:txBody>
          <a:bodyPr wrap="square">
            <a:spAutoFit/>
          </a:bodyPr>
          <a:lstStyle/>
          <a:p>
            <a:r>
              <a:rPr lang="en-KE" sz="1200" dirty="0">
                <a:latin typeface="Corbel" panose="020B0503020204020204" pitchFamily="34" charset="0"/>
              </a:rPr>
              <a:t>Source: https://jappavoo.github.io/UndertheCovers/textbook/unix/terminal.html</a:t>
            </a:r>
          </a:p>
        </p:txBody>
      </p:sp>
    </p:spTree>
    <p:extLst>
      <p:ext uri="{BB962C8B-B14F-4D97-AF65-F5344CB8AC3E}">
        <p14:creationId xmlns:p14="http://schemas.microsoft.com/office/powerpoint/2010/main" val="307293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12853"/>
            <a:ext cx="4256767"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Terminal Emulators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7380514" y="2239030"/>
            <a:ext cx="4718958" cy="2862322"/>
          </a:xfrm>
          <a:prstGeom prst="rect">
            <a:avLst/>
          </a:prstGeom>
          <a:noFill/>
        </p:spPr>
        <p:txBody>
          <a:bodyPr wrap="square">
            <a:spAutoFit/>
          </a:bodyPr>
          <a:lstStyle/>
          <a:p>
            <a:pPr marL="285750" indent="-285750">
              <a:buFont typeface="Arial" panose="020B0604020202020204" pitchFamily="34" charset="0"/>
              <a:buChar char="•"/>
            </a:pPr>
            <a:r>
              <a:rPr lang="en-US" b="0" i="0" u="none" strike="noStrike" dirty="0">
                <a:effectLst/>
                <a:latin typeface="Corbel" panose="020B0503020204020204" pitchFamily="34" charset="0"/>
              </a:rPr>
              <a:t>Apple’s </a:t>
            </a:r>
            <a:r>
              <a:rPr lang="en-US" b="0" i="0" u="none" strike="noStrike" dirty="0" err="1">
                <a:effectLst/>
                <a:latin typeface="Corbel" panose="020B0503020204020204" pitchFamily="34" charset="0"/>
              </a:rPr>
              <a:t>MacOSX</a:t>
            </a:r>
            <a:r>
              <a:rPr lang="en-US" b="0" i="0" u="none" strike="noStrike" dirty="0">
                <a:effectLst/>
                <a:latin typeface="Corbel" panose="020B0503020204020204" pitchFamily="34" charset="0"/>
              </a:rPr>
              <a:t> Terminal</a:t>
            </a:r>
          </a:p>
          <a:p>
            <a:pPr marL="285750" indent="-285750">
              <a:buFont typeface="Arial" panose="020B0604020202020204" pitchFamily="34" charset="0"/>
              <a:buChar char="•"/>
            </a:pPr>
            <a:r>
              <a:rPr lang="en-US" dirty="0">
                <a:latin typeface="Corbel" panose="020B0503020204020204" pitchFamily="34" charset="0"/>
              </a:rPr>
              <a:t>Window’s Terminal</a:t>
            </a:r>
          </a:p>
          <a:p>
            <a:pPr marL="285750" indent="-285750">
              <a:buFont typeface="Arial" panose="020B0604020202020204" pitchFamily="34" charset="0"/>
              <a:buChar char="•"/>
            </a:pPr>
            <a:r>
              <a:rPr lang="en-US" dirty="0">
                <a:latin typeface="Corbel" panose="020B0503020204020204" pitchFamily="34" charset="0"/>
              </a:rPr>
              <a:t>Others: PuTTY, </a:t>
            </a:r>
            <a:r>
              <a:rPr lang="en-US" dirty="0" err="1">
                <a:latin typeface="Corbel" panose="020B0503020204020204" pitchFamily="34" charset="0"/>
              </a:rPr>
              <a:t>MobaXTERM</a:t>
            </a:r>
            <a:endParaRPr lang="en-US" dirty="0">
              <a:latin typeface="Corbel" panose="020B0503020204020204" pitchFamily="34" charset="0"/>
            </a:endParaRPr>
          </a:p>
          <a:p>
            <a:endParaRPr lang="en-US" dirty="0">
              <a:latin typeface="Corbel" panose="020B0503020204020204" pitchFamily="34" charset="0"/>
            </a:endParaRPr>
          </a:p>
          <a:p>
            <a:r>
              <a:rPr lang="en-US" dirty="0">
                <a:latin typeface="Corbel" panose="020B0503020204020204" pitchFamily="34" charset="0"/>
              </a:rPr>
              <a:t>B</a:t>
            </a:r>
            <a:r>
              <a:rPr lang="en-US" b="0" i="0" dirty="0">
                <a:effectLst/>
                <a:latin typeface="Corbel" panose="020B0503020204020204" pitchFamily="34" charset="0"/>
              </a:rPr>
              <a:t>oth OSX and Windows provides a program called Secure Shell/Secure Shell Socket (</a:t>
            </a:r>
            <a:r>
              <a:rPr lang="en-US" b="0" i="0" u="none" strike="noStrike" dirty="0">
                <a:solidFill>
                  <a:srgbClr val="0070C0"/>
                </a:solidFill>
                <a:effectLst/>
                <a:latin typeface="Corbel" panose="020B0503020204020204" pitchFamily="34" charset="0"/>
                <a:hlinkClick r:id="rId3">
                  <a:extLst>
                    <a:ext uri="{A12FA001-AC4F-418D-AE19-62706E023703}">
                      <ahyp:hlinkClr xmlns:ahyp="http://schemas.microsoft.com/office/drawing/2018/hyperlinkcolor" val="tx"/>
                    </a:ext>
                  </a:extLst>
                </a:hlinkClick>
              </a:rPr>
              <a:t>SSH</a:t>
            </a:r>
            <a:r>
              <a:rPr lang="en-US" b="0" i="0" u="none" strike="noStrike" dirty="0">
                <a:effectLst/>
                <a:latin typeface="Corbel" panose="020B0503020204020204" pitchFamily="34" charset="0"/>
              </a:rPr>
              <a:t>)</a:t>
            </a:r>
            <a:r>
              <a:rPr lang="en-US" b="0" i="0" dirty="0">
                <a:effectLst/>
                <a:latin typeface="Corbel" panose="020B0503020204020204" pitchFamily="34" charset="0"/>
              </a:rPr>
              <a:t>. </a:t>
            </a:r>
          </a:p>
          <a:p>
            <a:endParaRPr lang="en-US" b="0" i="0" dirty="0">
              <a:effectLst/>
              <a:latin typeface="Corbel" panose="020B0503020204020204" pitchFamily="34" charset="0"/>
            </a:endParaRPr>
          </a:p>
          <a:p>
            <a:r>
              <a:rPr lang="en-US" b="0" i="0" dirty="0">
                <a:effectLst/>
                <a:latin typeface="Corbel" panose="020B0503020204020204" pitchFamily="34" charset="0"/>
              </a:rPr>
              <a:t>SSH allows you to use a terminal emulator running on your computer to connect to remote computers.</a:t>
            </a:r>
            <a:endParaRPr lang="en-KE" dirty="0">
              <a:latin typeface="Corbel" panose="020B0503020204020204" pitchFamily="34" charset="0"/>
            </a:endParaRPr>
          </a:p>
        </p:txBody>
      </p:sp>
      <p:pic>
        <p:nvPicPr>
          <p:cNvPr id="7" name="Picture 6" descr="Text&#10;&#10;Description automatically generated">
            <a:extLst>
              <a:ext uri="{FF2B5EF4-FFF2-40B4-BE49-F238E27FC236}">
                <a16:creationId xmlns:a16="http://schemas.microsoft.com/office/drawing/2014/main" id="{D08D745D-589A-092E-8114-3561268CD49A}"/>
              </a:ext>
            </a:extLst>
          </p:cNvPr>
          <p:cNvPicPr>
            <a:picLocks noChangeAspect="1"/>
          </p:cNvPicPr>
          <p:nvPr/>
        </p:nvPicPr>
        <p:blipFill>
          <a:blip r:embed="rId4"/>
          <a:stretch>
            <a:fillRect/>
          </a:stretch>
        </p:blipFill>
        <p:spPr>
          <a:xfrm>
            <a:off x="608704" y="1687061"/>
            <a:ext cx="6427545" cy="3926946"/>
          </a:xfrm>
          <a:prstGeom prst="rect">
            <a:avLst/>
          </a:prstGeom>
        </p:spPr>
      </p:pic>
      <p:pic>
        <p:nvPicPr>
          <p:cNvPr id="8" name="Google Shape;297;p3">
            <a:extLst>
              <a:ext uri="{FF2B5EF4-FFF2-40B4-BE49-F238E27FC236}">
                <a16:creationId xmlns:a16="http://schemas.microsoft.com/office/drawing/2014/main" id="{A259DECF-6273-35C0-09B6-BBBE5485C698}"/>
              </a:ext>
            </a:extLst>
          </p:cNvPr>
          <p:cNvPicPr preferRelativeResize="0"/>
          <p:nvPr/>
        </p:nvPicPr>
        <p:blipFill rotWithShape="1">
          <a:blip r:embed="rId5">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06920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
          <p:cNvSpPr txBox="1"/>
          <p:nvPr/>
        </p:nvSpPr>
        <p:spPr>
          <a:xfrm>
            <a:off x="608704" y="301457"/>
            <a:ext cx="4256767" cy="583517"/>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Exercises</a:t>
            </a:r>
            <a:endParaRPr dirty="0">
              <a:latin typeface="Century Gothic" panose="020B0502020202020204" pitchFamily="34" charset="0"/>
            </a:endParaRPr>
          </a:p>
        </p:txBody>
      </p:sp>
      <p:sp>
        <p:nvSpPr>
          <p:cNvPr id="9" name="TextBox 8">
            <a:extLst>
              <a:ext uri="{FF2B5EF4-FFF2-40B4-BE49-F238E27FC236}">
                <a16:creationId xmlns:a16="http://schemas.microsoft.com/office/drawing/2014/main" id="{E06448DD-F766-007E-85D1-5D18527A2322}"/>
              </a:ext>
            </a:extLst>
          </p:cNvPr>
          <p:cNvSpPr txBox="1"/>
          <p:nvPr/>
        </p:nvSpPr>
        <p:spPr>
          <a:xfrm>
            <a:off x="608704" y="1406698"/>
            <a:ext cx="11311152" cy="5324535"/>
          </a:xfrm>
          <a:prstGeom prst="rect">
            <a:avLst/>
          </a:prstGeom>
          <a:noFill/>
        </p:spPr>
        <p:txBody>
          <a:bodyPr wrap="square">
            <a:spAutoFit/>
          </a:bodyPr>
          <a:lstStyle/>
          <a:p>
            <a:pPr marL="342900" indent="-342900">
              <a:buFont typeface="+mj-lt"/>
              <a:buAutoNum type="arabicPeriod"/>
            </a:pPr>
            <a:r>
              <a:rPr lang="en-US" b="0" i="0" dirty="0">
                <a:solidFill>
                  <a:srgbClr val="000000"/>
                </a:solidFill>
                <a:effectLst/>
                <a:latin typeface="Corbel" panose="020B0503020204020204" pitchFamily="34" charset="0"/>
              </a:rPr>
              <a:t>A terminal provides a text-oriented way for a human to interact with a computer (TRUE/FALSE).</a:t>
            </a:r>
          </a:p>
          <a:p>
            <a:pPr marL="342900" indent="-342900">
              <a:buFont typeface="+mj-lt"/>
              <a:buAutoNum type="arabicPeriod"/>
            </a:pPr>
            <a:endParaRPr lang="en-US" b="0" i="0" dirty="0">
              <a:solidFill>
                <a:srgbClr val="000000"/>
              </a:solidFill>
              <a:effectLst/>
              <a:latin typeface="Corbel" panose="020B0503020204020204" pitchFamily="34" charset="0"/>
            </a:endParaRPr>
          </a:p>
          <a:p>
            <a:pPr marL="342900" indent="-342900">
              <a:buFont typeface="+mj-lt"/>
              <a:buAutoNum type="arabicPeriod"/>
            </a:pPr>
            <a:r>
              <a:rPr lang="en-US" b="0" i="0" dirty="0">
                <a:solidFill>
                  <a:srgbClr val="000000"/>
                </a:solidFill>
                <a:effectLst/>
                <a:latin typeface="Corbel" panose="020B0503020204020204" pitchFamily="34" charset="0"/>
              </a:rPr>
              <a:t>What would be displayed on an ASCII terminal if the following byte values were sent to it (note the byte values are given in </a:t>
            </a:r>
            <a:r>
              <a:rPr lang="en-US" b="0" i="0" dirty="0" err="1">
                <a:solidFill>
                  <a:srgbClr val="000000"/>
                </a:solidFill>
                <a:effectLst/>
                <a:latin typeface="Corbel" panose="020B0503020204020204" pitchFamily="34" charset="0"/>
              </a:rPr>
              <a:t>hexademical</a:t>
            </a:r>
            <a:r>
              <a:rPr lang="en-US" b="0" i="0" dirty="0">
                <a:solidFill>
                  <a:srgbClr val="000000"/>
                </a:solidFill>
                <a:effectLst/>
                <a:latin typeface="Corbel" panose="020B0503020204020204" pitchFamily="34" charset="0"/>
              </a:rPr>
              <a:t> notation)? </a:t>
            </a:r>
            <a:r>
              <a:rPr lang="en-US" sz="1600" b="1" i="0" dirty="0">
                <a:solidFill>
                  <a:srgbClr val="000000"/>
                </a:solidFill>
                <a:effectLst/>
                <a:latin typeface="Andale Mono" panose="020B0509000000000004" pitchFamily="49" charset="0"/>
              </a:rPr>
              <a:t>0x48 0x65 0x6c 0x6c 0x6f 0x20 0x57 0x6f 0x72 0x6c 0x64 0x21</a:t>
            </a:r>
            <a:r>
              <a:rPr lang="en-US" sz="1600" b="0" i="0" dirty="0">
                <a:solidFill>
                  <a:srgbClr val="000000"/>
                </a:solidFill>
                <a:effectLst/>
                <a:latin typeface="Andale Mono" panose="020B0509000000000004" pitchFamily="49" charset="0"/>
              </a:rPr>
              <a:t>.</a:t>
            </a:r>
          </a:p>
          <a:p>
            <a:pPr marL="342900" indent="-342900">
              <a:buFont typeface="+mj-lt"/>
              <a:buAutoNum type="arabicPeriod"/>
            </a:pPr>
            <a:endParaRPr lang="en-US" sz="1600" b="0" i="0" dirty="0">
              <a:solidFill>
                <a:srgbClr val="000000"/>
              </a:solidFill>
              <a:effectLst/>
              <a:latin typeface="Andale Mono" panose="020B0509000000000004" pitchFamily="49" charset="0"/>
            </a:endParaRPr>
          </a:p>
          <a:p>
            <a:pPr marL="342900" indent="-342900">
              <a:buFont typeface="+mj-lt"/>
              <a:buAutoNum type="arabicPeriod"/>
            </a:pPr>
            <a:r>
              <a:rPr lang="en-US" b="0" i="0" dirty="0">
                <a:solidFill>
                  <a:srgbClr val="000000"/>
                </a:solidFill>
                <a:effectLst/>
                <a:latin typeface="Corbel" panose="020B0503020204020204" pitchFamily="34" charset="0"/>
              </a:rPr>
              <a:t>If the following keys were typed on the keyboard of an ASCII terminal (in order from left to right), which byte values would be sent to the computer? Values should be given in hexadecimal notation. </a:t>
            </a:r>
            <a:r>
              <a:rPr lang="en-US" b="1" i="0" dirty="0">
                <a:solidFill>
                  <a:srgbClr val="000000"/>
                </a:solidFill>
                <a:effectLst/>
                <a:latin typeface="Corbel" panose="020B0503020204020204" pitchFamily="34" charset="0"/>
              </a:rPr>
              <a:t>Nice :-).</a:t>
            </a:r>
          </a:p>
          <a:p>
            <a:pPr marL="342900" indent="-342900">
              <a:buFont typeface="+mj-lt"/>
              <a:buAutoNum type="arabicPeriod"/>
            </a:pPr>
            <a:endParaRPr lang="en-US" b="1" dirty="0">
              <a:solidFill>
                <a:srgbClr val="000000"/>
              </a:solidFill>
              <a:latin typeface="Corbel" panose="020B0503020204020204" pitchFamily="34" charset="0"/>
            </a:endParaRPr>
          </a:p>
          <a:p>
            <a:pPr marL="342900" indent="-342900">
              <a:buFont typeface="+mj-lt"/>
              <a:buAutoNum type="arabicPeriod"/>
            </a:pPr>
            <a:r>
              <a:rPr lang="en-US" i="0" dirty="0">
                <a:solidFill>
                  <a:srgbClr val="000000"/>
                </a:solidFill>
                <a:effectLst/>
                <a:latin typeface="Corbel" panose="020B0503020204020204" pitchFamily="34" charset="0"/>
              </a:rPr>
              <a:t>Translate the phrase ‘</a:t>
            </a:r>
            <a:r>
              <a:rPr lang="en-US" b="1" i="0" dirty="0">
                <a:solidFill>
                  <a:srgbClr val="000000"/>
                </a:solidFill>
                <a:effectLst/>
                <a:latin typeface="Corbel" panose="020B0503020204020204" pitchFamily="34" charset="0"/>
              </a:rPr>
              <a:t>UNIX DIEHARDS</a:t>
            </a:r>
            <a:r>
              <a:rPr lang="en-US" i="0" dirty="0">
                <a:solidFill>
                  <a:srgbClr val="000000"/>
                </a:solidFill>
                <a:effectLst/>
                <a:latin typeface="Corbel" panose="020B0503020204020204" pitchFamily="34" charset="0"/>
              </a:rPr>
              <a:t>’ to ASCII hexadecimal notation? </a:t>
            </a:r>
          </a:p>
          <a:p>
            <a:pPr marL="342900" indent="-342900">
              <a:buFont typeface="+mj-lt"/>
              <a:buAutoNum type="arabicPeriod"/>
            </a:pPr>
            <a:endParaRPr lang="en-US" dirty="0">
              <a:solidFill>
                <a:srgbClr val="000000"/>
              </a:solidFill>
              <a:latin typeface="Corbel" panose="020B0503020204020204" pitchFamily="34" charset="0"/>
            </a:endParaRPr>
          </a:p>
          <a:p>
            <a:pPr marL="342900" indent="-342900">
              <a:buFont typeface="+mj-lt"/>
              <a:buAutoNum type="arabicPeriod"/>
            </a:pPr>
            <a:r>
              <a:rPr lang="en-US" i="0" dirty="0">
                <a:solidFill>
                  <a:srgbClr val="000000"/>
                </a:solidFill>
                <a:effectLst/>
                <a:latin typeface="Corbel" panose="020B0503020204020204" pitchFamily="34" charset="0"/>
              </a:rPr>
              <a:t>Which is the bottom layer of a UNIX system?</a:t>
            </a:r>
          </a:p>
          <a:p>
            <a:pPr marL="342900" indent="-342900">
              <a:buFont typeface="+mj-lt"/>
              <a:buAutoNum type="arabicPeriod"/>
            </a:pPr>
            <a:endParaRPr lang="en-US" dirty="0">
              <a:solidFill>
                <a:srgbClr val="000000"/>
              </a:solidFill>
              <a:latin typeface="Corbel" panose="020B0503020204020204" pitchFamily="34" charset="0"/>
            </a:endParaRPr>
          </a:p>
          <a:p>
            <a:pPr marL="342900" indent="-342900">
              <a:buFont typeface="+mj-lt"/>
              <a:buAutoNum type="arabicPeriod"/>
            </a:pPr>
            <a:r>
              <a:rPr lang="en-US" i="0" dirty="0">
                <a:solidFill>
                  <a:srgbClr val="000000"/>
                </a:solidFill>
                <a:effectLst/>
                <a:latin typeface="Corbel" panose="020B0503020204020204" pitchFamily="34" charset="0"/>
              </a:rPr>
              <a:t>In UNIX, a task or job running on the system can be termed as a?</a:t>
            </a:r>
          </a:p>
          <a:p>
            <a:pPr marL="342900" indent="-342900">
              <a:buFont typeface="+mj-lt"/>
              <a:buAutoNum type="arabicPeriod"/>
            </a:pPr>
            <a:endParaRPr lang="en-US" dirty="0">
              <a:solidFill>
                <a:srgbClr val="000000"/>
              </a:solidFill>
              <a:latin typeface="Corbel" panose="020B0503020204020204" pitchFamily="34" charset="0"/>
            </a:endParaRPr>
          </a:p>
          <a:p>
            <a:pPr marL="342900" indent="-342900">
              <a:buFont typeface="+mj-lt"/>
              <a:buAutoNum type="arabicPeriod"/>
            </a:pPr>
            <a:r>
              <a:rPr lang="en-US" i="0" dirty="0">
                <a:solidFill>
                  <a:srgbClr val="000000"/>
                </a:solidFill>
                <a:effectLst/>
                <a:latin typeface="Corbel" panose="020B0503020204020204" pitchFamily="34" charset="0"/>
              </a:rPr>
              <a:t>A program built from a process that can be executed in a UNIX system is called? </a:t>
            </a:r>
          </a:p>
          <a:p>
            <a:pPr marL="342900" indent="-342900">
              <a:buFont typeface="+mj-lt"/>
              <a:buAutoNum type="arabicPeriod"/>
            </a:pPr>
            <a:endParaRPr lang="en-US" dirty="0">
              <a:solidFill>
                <a:srgbClr val="000000"/>
              </a:solidFill>
              <a:latin typeface="Corbel" panose="020B0503020204020204" pitchFamily="34" charset="0"/>
            </a:endParaRPr>
          </a:p>
          <a:p>
            <a:pPr marL="342900" indent="-342900">
              <a:buFont typeface="+mj-lt"/>
              <a:buAutoNum type="arabicPeriod"/>
            </a:pPr>
            <a:r>
              <a:rPr lang="en-US" i="0" dirty="0">
                <a:solidFill>
                  <a:srgbClr val="000000"/>
                </a:solidFill>
                <a:effectLst/>
                <a:latin typeface="Corbel" panose="020B0503020204020204" pitchFamily="34" charset="0"/>
              </a:rPr>
              <a:t>What program can you use to remotely connect to another computer?</a:t>
            </a:r>
            <a:endParaRPr lang="en-US" b="1" dirty="0">
              <a:solidFill>
                <a:srgbClr val="000000"/>
              </a:solidFill>
              <a:latin typeface="Corbel" panose="020B0503020204020204" pitchFamily="34" charset="0"/>
            </a:endParaRPr>
          </a:p>
          <a:p>
            <a:pPr marL="342900" indent="-342900">
              <a:buFont typeface="+mj-lt"/>
              <a:buAutoNum type="arabicPeriod"/>
            </a:pPr>
            <a:endParaRPr lang="en-US" b="1" i="0" dirty="0">
              <a:solidFill>
                <a:srgbClr val="000000"/>
              </a:solidFill>
              <a:effectLst/>
              <a:latin typeface="Corbel" panose="020B0503020204020204" pitchFamily="34" charset="0"/>
            </a:endParaRPr>
          </a:p>
          <a:p>
            <a:endParaRPr lang="en-US" b="0" i="0" dirty="0">
              <a:effectLst/>
              <a:latin typeface="Corbel" panose="020B0503020204020204" pitchFamily="34" charset="0"/>
            </a:endParaRPr>
          </a:p>
        </p:txBody>
      </p:sp>
      <p:pic>
        <p:nvPicPr>
          <p:cNvPr id="2" name="Google Shape;297;p3">
            <a:extLst>
              <a:ext uri="{FF2B5EF4-FFF2-40B4-BE49-F238E27FC236}">
                <a16:creationId xmlns:a16="http://schemas.microsoft.com/office/drawing/2014/main" id="{3BC55338-4216-352D-4FF6-4AE0802C249B}"/>
              </a:ext>
            </a:extLst>
          </p:cNvPr>
          <p:cNvPicPr preferRelativeResize="0"/>
          <p:nvPr/>
        </p:nvPicPr>
        <p:blipFill rotWithShape="1">
          <a:blip r:embed="rId3">
            <a:alphaModFix/>
          </a:blip>
          <a:srcRect/>
          <a:stretch/>
        </p:blipFill>
        <p:spPr>
          <a:xfrm>
            <a:off x="608704" y="976938"/>
            <a:ext cx="4319588" cy="46038"/>
          </a:xfrm>
          <a:prstGeom prst="rect">
            <a:avLst/>
          </a:prstGeom>
          <a:noFill/>
          <a:ln>
            <a:noFill/>
          </a:ln>
        </p:spPr>
      </p:pic>
    </p:spTree>
    <p:extLst>
      <p:ext uri="{BB962C8B-B14F-4D97-AF65-F5344CB8AC3E}">
        <p14:creationId xmlns:p14="http://schemas.microsoft.com/office/powerpoint/2010/main" val="3611045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12200</TotalTime>
  <Words>4632</Words>
  <Application>Microsoft Macintosh PowerPoint</Application>
  <PresentationFormat>Widescreen</PresentationFormat>
  <Paragraphs>738</Paragraphs>
  <Slides>54</Slides>
  <Notes>53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-apple-system</vt:lpstr>
      <vt:lpstr>Andale Mono</vt:lpstr>
      <vt:lpstr>Arial</vt:lpstr>
      <vt:lpstr>Calibri</vt:lpstr>
      <vt:lpstr>Calibri Light</vt:lpstr>
      <vt:lpstr>Century Gothic</vt:lpstr>
      <vt:lpstr>Corbel</vt:lpstr>
      <vt:lpstr>Courier New</vt:lpstr>
      <vt:lpstr>Helvetica Neue</vt:lpstr>
      <vt:lpstr>inherit</vt:lpstr>
      <vt:lpstr>Lucida Console</vt:lpstr>
      <vt:lpstr>Times</vt:lpstr>
      <vt:lpstr>Verdana</vt:lpstr>
      <vt:lpstr>Office Theme</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Juma, John (ILRI)</dc:creator>
  <cp:lastModifiedBy>Juma, John (ILRI)</cp:lastModifiedBy>
  <cp:revision>126</cp:revision>
  <dcterms:created xsi:type="dcterms:W3CDTF">2023-02-05T16:40:50Z</dcterms:created>
  <dcterms:modified xsi:type="dcterms:W3CDTF">2023-02-14T11:11:27Z</dcterms:modified>
</cp:coreProperties>
</file>